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61" r:id="rId4"/>
    <p:sldId id="262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  <a:srgbClr val="1936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108" y="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BABCCD-8D88-466E-B9F7-E47F6D97B285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825EAF-B5BC-475C-8E42-7DE92AF421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967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7111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318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926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0060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74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772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8498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5648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2964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773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396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2000" r="-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MIHomeCare_PowerPoint_Int.jp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6003" y="732385"/>
            <a:ext cx="8000797" cy="833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6002" y="2104449"/>
            <a:ext cx="8000797" cy="402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D4630-EB65-944E-9A39-FF1BF5E311DC}" type="datetimeFigureOut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C9BC2F-A7D9-8642-BD33-2335E7C27CD2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MIHomeCare_StackLogo.png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365" y="5627455"/>
            <a:ext cx="1607804" cy="109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53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latin typeface="Times New Roman"/>
          <a:ea typeface="+mj-ea"/>
          <a:cs typeface="Times New Roman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Clr>
          <a:srgbClr val="0099CC"/>
        </a:buClr>
        <a:buSzPct val="60000"/>
        <a:buFont typeface="Wingdings" charset="2"/>
        <a:buChar char="u"/>
        <a:defRPr sz="3200" kern="1200">
          <a:solidFill>
            <a:srgbClr val="193661"/>
          </a:solidFill>
          <a:latin typeface="Times New Roman"/>
          <a:ea typeface="+mn-ea"/>
          <a:cs typeface="Times New Roman"/>
        </a:defRPr>
      </a:lvl1pPr>
      <a:lvl2pPr marL="742950" indent="-285750" algn="l" defTabSz="457200" rtl="0" eaLnBrk="1" latinLnBrk="0" hangingPunct="1">
        <a:spcBef>
          <a:spcPct val="20000"/>
        </a:spcBef>
        <a:buSzPct val="50000"/>
        <a:buFont typeface="Wingdings" charset="2"/>
        <a:buChar char="u"/>
        <a:defRPr sz="2800" kern="1200">
          <a:solidFill>
            <a:srgbClr val="193661"/>
          </a:solidFill>
          <a:latin typeface="Times New Roman"/>
          <a:ea typeface="+mn-ea"/>
          <a:cs typeface="Times New Roman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193661"/>
          </a:solidFill>
          <a:latin typeface="Times New Roman"/>
          <a:ea typeface="+mn-ea"/>
          <a:cs typeface="Times New Roman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193661"/>
          </a:solidFill>
          <a:latin typeface="Times New Roman"/>
          <a:ea typeface="+mn-ea"/>
          <a:cs typeface="Times New Roman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193661"/>
          </a:solidFill>
          <a:latin typeface="Times New Roman"/>
          <a:ea typeface="+mn-ea"/>
          <a:cs typeface="Times New Roman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IHomeCare_PowerPoint_Co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970340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rgbClr val="193661"/>
                </a:solidFill>
              </a:rPr>
              <a:t>Electronic Visit Verification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108848"/>
            <a:ext cx="9144000" cy="488424"/>
          </a:xfrm>
        </p:spPr>
        <p:txBody>
          <a:bodyPr>
            <a:normAutofit/>
          </a:bodyPr>
          <a:lstStyle/>
          <a:p>
            <a:endParaRPr lang="en-US" sz="1800" dirty="0">
              <a:solidFill>
                <a:srgbClr val="193661"/>
              </a:solidFill>
              <a:latin typeface="Verdana"/>
              <a:cs typeface="Verdana"/>
            </a:endParaRPr>
          </a:p>
        </p:txBody>
      </p:sp>
      <p:pic>
        <p:nvPicPr>
          <p:cNvPr id="5" name="Picture 4" descr="bulle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300" y="6240319"/>
            <a:ext cx="177800" cy="177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9156" y="2685287"/>
            <a:ext cx="4967887" cy="1662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1447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IHomeCare_PowerPoint_Cov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50810" y="439881"/>
            <a:ext cx="7842380" cy="1091681"/>
          </a:xfrm>
          <a:solidFill>
            <a:schemeClr val="bg1">
              <a:alpha val="74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193661"/>
                </a:solidFill>
              </a:rPr>
              <a:t>Michigan’s EVV System: </a:t>
            </a:r>
            <a:r>
              <a:rPr lang="en-US" sz="4000" dirty="0" err="1">
                <a:solidFill>
                  <a:srgbClr val="193661"/>
                </a:solidFill>
              </a:rPr>
              <a:t>HHAeXchange</a:t>
            </a:r>
            <a:endParaRPr lang="en-US" sz="4000" dirty="0">
              <a:solidFill>
                <a:srgbClr val="193661"/>
              </a:solidFill>
            </a:endParaRPr>
          </a:p>
        </p:txBody>
      </p:sp>
      <p:pic>
        <p:nvPicPr>
          <p:cNvPr id="5" name="Picture 4" descr="bulle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300" y="6240319"/>
            <a:ext cx="177800" cy="177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72" y="5896308"/>
            <a:ext cx="2055603" cy="6880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C0A3B4C-0A40-EF89-5527-FBC9A3D79E65}"/>
              </a:ext>
            </a:extLst>
          </p:cNvPr>
          <p:cNvSpPr txBox="1"/>
          <p:nvPr/>
        </p:nvSpPr>
        <p:spPr>
          <a:xfrm>
            <a:off x="1335024" y="1737360"/>
            <a:ext cx="680313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MDHHS has partnered with </a:t>
            </a:r>
            <a:r>
              <a:rPr lang="en-US" dirty="0" err="1"/>
              <a:t>HHAeXchange</a:t>
            </a:r>
            <a:endParaRPr lang="en-US" dirty="0"/>
          </a:p>
          <a:p>
            <a:endParaRPr lang="en-US" dirty="0"/>
          </a:p>
          <a:p>
            <a:r>
              <a:rPr lang="en-US" dirty="0"/>
              <a:t>Supports:</a:t>
            </a:r>
          </a:p>
          <a:p>
            <a:endParaRPr lang="en-US" dirty="0"/>
          </a:p>
          <a:p>
            <a:r>
              <a:rPr lang="en-US" dirty="0"/>
              <a:t>    Data collection and aggregation</a:t>
            </a:r>
          </a:p>
          <a:p>
            <a:endParaRPr lang="en-US" dirty="0"/>
          </a:p>
          <a:p>
            <a:r>
              <a:rPr lang="en-US" dirty="0"/>
              <a:t>    Pre-billing support for providers</a:t>
            </a:r>
          </a:p>
          <a:p>
            <a:endParaRPr lang="en-US" dirty="0"/>
          </a:p>
          <a:p>
            <a:r>
              <a:rPr lang="en-US" dirty="0"/>
              <a:t>Open Vendor Model:</a:t>
            </a:r>
          </a:p>
          <a:p>
            <a:endParaRPr lang="en-US" dirty="0"/>
          </a:p>
          <a:p>
            <a:r>
              <a:rPr lang="en-US" dirty="0"/>
              <a:t>    Use </a:t>
            </a:r>
            <a:r>
              <a:rPr lang="en-US" dirty="0" err="1"/>
              <a:t>HHAeXchange</a:t>
            </a:r>
            <a:r>
              <a:rPr lang="en-US" dirty="0"/>
              <a:t> free of charge, or</a:t>
            </a:r>
          </a:p>
          <a:p>
            <a:endParaRPr lang="en-US" dirty="0"/>
          </a:p>
          <a:p>
            <a:r>
              <a:rPr lang="en-US" dirty="0"/>
              <a:t>    Use an alternate EVV system that integrates with </a:t>
            </a:r>
            <a:r>
              <a:rPr lang="en-US" dirty="0" err="1"/>
              <a:t>HHAeXchange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708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5E71EB-AE0C-2F4E-62A3-85022668E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IHomeCare_PowerPoint_Cov.jpg">
            <a:extLst>
              <a:ext uri="{FF2B5EF4-FFF2-40B4-BE49-F238E27FC236}">
                <a16:creationId xmlns:a16="http://schemas.microsoft.com/office/drawing/2014/main" id="{F3BFA706-6A88-DF7F-3F6A-721B71552A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B5AD25F-39BD-1A32-62C8-7C3817177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810" y="439881"/>
            <a:ext cx="7842380" cy="1091681"/>
          </a:xfrm>
          <a:solidFill>
            <a:schemeClr val="bg1">
              <a:alpha val="74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193661"/>
                </a:solidFill>
              </a:rPr>
              <a:t>Key Deadlines</a:t>
            </a:r>
          </a:p>
        </p:txBody>
      </p:sp>
      <p:pic>
        <p:nvPicPr>
          <p:cNvPr id="5" name="Picture 4" descr="bullet.png">
            <a:extLst>
              <a:ext uri="{FF2B5EF4-FFF2-40B4-BE49-F238E27FC236}">
                <a16:creationId xmlns:a16="http://schemas.microsoft.com/office/drawing/2014/main" id="{14B47257-CE07-E304-5AD4-B46BFBB3AB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300" y="6240319"/>
            <a:ext cx="177800" cy="177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6A0635B-D2C2-D54E-11A1-C154B77493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72" y="5896308"/>
            <a:ext cx="2055603" cy="68802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FE60D4-2D13-C774-18D1-FCC7025E8EDB}"/>
              </a:ext>
            </a:extLst>
          </p:cNvPr>
          <p:cNvSpPr txBox="1"/>
          <p:nvPr/>
        </p:nvSpPr>
        <p:spPr>
          <a:xfrm>
            <a:off x="1335024" y="1737360"/>
            <a:ext cx="68031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April 1, 2024: Home Health Fee-for-Service (FFS) go-live</a:t>
            </a:r>
          </a:p>
          <a:p>
            <a:endParaRPr lang="en-US" dirty="0"/>
          </a:p>
          <a:p>
            <a:r>
              <a:rPr lang="en-US" dirty="0"/>
              <a:t>May 3, 2024: Home Help Provider onboarding deadline</a:t>
            </a:r>
          </a:p>
          <a:p>
            <a:endParaRPr lang="en-US" dirty="0"/>
          </a:p>
          <a:p>
            <a:r>
              <a:rPr lang="en-US" dirty="0"/>
              <a:t>July 1, 2024: Home Help Agency Providers go-live</a:t>
            </a:r>
          </a:p>
          <a:p>
            <a:endParaRPr lang="en-US" dirty="0"/>
          </a:p>
          <a:p>
            <a:r>
              <a:rPr lang="en-US" dirty="0"/>
              <a:t>September 9, 2024: MI Choice, MI Health Link, MHP, and Behavioral Health go-live</a:t>
            </a:r>
          </a:p>
        </p:txBody>
      </p:sp>
    </p:spTree>
    <p:extLst>
      <p:ext uri="{BB962C8B-B14F-4D97-AF65-F5344CB8AC3E}">
        <p14:creationId xmlns:p14="http://schemas.microsoft.com/office/powerpoint/2010/main" val="13356788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BE186C-CE55-F703-3523-A97DB811A0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MIHomeCare_PowerPoint_Cov.jpg">
            <a:extLst>
              <a:ext uri="{FF2B5EF4-FFF2-40B4-BE49-F238E27FC236}">
                <a16:creationId xmlns:a16="http://schemas.microsoft.com/office/drawing/2014/main" id="{BD6BC21B-D849-93D1-136F-3FE846967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0B1510-4E8D-BE8E-B21B-348E87AC42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0810" y="439881"/>
            <a:ext cx="7842380" cy="1091681"/>
          </a:xfrm>
          <a:solidFill>
            <a:schemeClr val="bg1">
              <a:alpha val="74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en-US" sz="4000" dirty="0">
                <a:solidFill>
                  <a:srgbClr val="193661"/>
                </a:solidFill>
              </a:rPr>
              <a:t>Provider Challenges &amp; Solutions</a:t>
            </a:r>
          </a:p>
        </p:txBody>
      </p:sp>
      <p:pic>
        <p:nvPicPr>
          <p:cNvPr id="5" name="Picture 4" descr="bullet.png">
            <a:extLst>
              <a:ext uri="{FF2B5EF4-FFF2-40B4-BE49-F238E27FC236}">
                <a16:creationId xmlns:a16="http://schemas.microsoft.com/office/drawing/2014/main" id="{8DA59842-4157-1EA8-5AB8-8D28E85E1F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5300" y="6240319"/>
            <a:ext cx="177800" cy="1778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5B39AB-6EDF-86FE-9687-0831185C7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5172" y="5896308"/>
            <a:ext cx="2055603" cy="688021"/>
          </a:xfrm>
          <a:prstGeom prst="rect">
            <a:avLst/>
          </a:prstGeom>
        </p:spPr>
      </p:pic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879B659-18C2-E090-0C1F-DDFEAA0D3D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482301"/>
              </p:ext>
            </p:extLst>
          </p:nvPr>
        </p:nvGraphicFramePr>
        <p:xfrm>
          <a:off x="1524000" y="1397000"/>
          <a:ext cx="6096000" cy="266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1734101341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95082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Challenge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Solution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65943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Staff Training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MDHHS and </a:t>
                      </a:r>
                      <a:r>
                        <a:rPr lang="en-US" dirty="0" err="1"/>
                        <a:t>HHAeXchange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732651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Rural Connectivity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Mobile-friendly app with offline mode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6359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Data Integration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 with your EDI to ensure proper set-up and troubleshooting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9237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48359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48953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5">
      <a:dk1>
        <a:srgbClr val="003366"/>
      </a:dk1>
      <a:lt1>
        <a:sysClr val="window" lastClr="FFFFFF"/>
      </a:lt1>
      <a:dk2>
        <a:srgbClr val="0099CC"/>
      </a:dk2>
      <a:lt2>
        <a:srgbClr val="E6E6E6"/>
      </a:lt2>
      <a:accent1>
        <a:srgbClr val="0099CC"/>
      </a:accent1>
      <a:accent2>
        <a:srgbClr val="003366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129</Words>
  <Application>Microsoft Office PowerPoint</Application>
  <PresentationFormat>On-screen Show (4:3)</PresentationFormat>
  <Paragraphs>32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Times New Roman</vt:lpstr>
      <vt:lpstr>Verdana</vt:lpstr>
      <vt:lpstr>Wingdings</vt:lpstr>
      <vt:lpstr>Office Theme</vt:lpstr>
      <vt:lpstr>Electronic Visit Verification</vt:lpstr>
      <vt:lpstr>Michigan’s EVV System: HHAeXchange</vt:lpstr>
      <vt:lpstr>Key Deadlines</vt:lpstr>
      <vt:lpstr>Provider Challenges &amp; Solutions</vt:lpstr>
    </vt:vector>
  </TitlesOfParts>
  <Company>Edge Partnerships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Aaron Pumfery</dc:creator>
  <cp:lastModifiedBy>Laura Haynes</cp:lastModifiedBy>
  <cp:revision>9</cp:revision>
  <dcterms:created xsi:type="dcterms:W3CDTF">2013-05-03T20:33:33Z</dcterms:created>
  <dcterms:modified xsi:type="dcterms:W3CDTF">2025-04-11T15:03:29Z</dcterms:modified>
</cp:coreProperties>
</file>