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2.xml" ContentType="application/vnd.openxmlformats-officedocument.presentationml.tags+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ppt/tags/tag4.xml" ContentType="application/vnd.openxmlformats-officedocument.presentationml.tags+xml"/>
  <Override PartName="/ppt/notesSlides/notesSlide25.xml" ContentType="application/vnd.openxmlformats-officedocument.presentationml.notesSlide+xml"/>
  <Override PartName="/ppt/tags/tag5.xml" ContentType="application/vnd.openxmlformats-officedocument.presentationml.tags+xml"/>
  <Override PartName="/ppt/notesSlides/notesSlide26.xml" ContentType="application/vnd.openxmlformats-officedocument.presentationml.notesSlide+xml"/>
  <Override PartName="/ppt/tags/tag6.xml" ContentType="application/vnd.openxmlformats-officedocument.presentationml.tags+xml"/>
  <Override PartName="/ppt/notesSlides/notesSlide27.xml" ContentType="application/vnd.openxmlformats-officedocument.presentationml.notesSlide+xml"/>
  <Override PartName="/ppt/tags/tag7.xml" ContentType="application/vnd.openxmlformats-officedocument.presentationml.tags+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ags/tag8.xml" ContentType="application/vnd.openxmlformats-officedocument.presentationml.tags+xml"/>
  <Override PartName="/ppt/notesSlides/notesSlide30.xml" ContentType="application/vnd.openxmlformats-officedocument.presentationml.notesSlide+xml"/>
  <Override PartName="/ppt/tags/tag9.xml" ContentType="application/vnd.openxmlformats-officedocument.presentationml.tags+xml"/>
  <Override PartName="/ppt/notesSlides/notesSlide31.xml" ContentType="application/vnd.openxmlformats-officedocument.presentationml.notesSlide+xml"/>
  <Override PartName="/ppt/tags/tag10.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2" r:id="rId2"/>
    <p:sldMasterId id="2147483704" r:id="rId3"/>
  </p:sldMasterIdLst>
  <p:notesMasterIdLst>
    <p:notesMasterId r:id="rId58"/>
  </p:notesMasterIdLst>
  <p:sldIdLst>
    <p:sldId id="2124817203" r:id="rId4"/>
    <p:sldId id="2124817191" r:id="rId5"/>
    <p:sldId id="2124817309" r:id="rId6"/>
    <p:sldId id="342" r:id="rId7"/>
    <p:sldId id="2754" r:id="rId8"/>
    <p:sldId id="2124817314" r:id="rId9"/>
    <p:sldId id="2124817174" r:id="rId10"/>
    <p:sldId id="2124817222" r:id="rId11"/>
    <p:sldId id="2124817320" r:id="rId12"/>
    <p:sldId id="2124817067" r:id="rId13"/>
    <p:sldId id="2124817248" r:id="rId14"/>
    <p:sldId id="2124817200" r:id="rId15"/>
    <p:sldId id="2124817321" r:id="rId16"/>
    <p:sldId id="2124817166" r:id="rId17"/>
    <p:sldId id="2124817322" r:id="rId18"/>
    <p:sldId id="2124817299" r:id="rId19"/>
    <p:sldId id="2124817281" r:id="rId20"/>
    <p:sldId id="2124817296" r:id="rId21"/>
    <p:sldId id="2124817300" r:id="rId22"/>
    <p:sldId id="2124817301" r:id="rId23"/>
    <p:sldId id="2124817303" r:id="rId24"/>
    <p:sldId id="2124817304" r:id="rId25"/>
    <p:sldId id="2124817305" r:id="rId26"/>
    <p:sldId id="2124817306" r:id="rId27"/>
    <p:sldId id="2124817308" r:id="rId28"/>
    <p:sldId id="2124817323" r:id="rId29"/>
    <p:sldId id="2124817324" r:id="rId30"/>
    <p:sldId id="2124817073" r:id="rId31"/>
    <p:sldId id="2124817059" r:id="rId32"/>
    <p:sldId id="2124817074" r:id="rId33"/>
    <p:sldId id="2124817042" r:id="rId34"/>
    <p:sldId id="2124817043" r:id="rId35"/>
    <p:sldId id="2124817053" r:id="rId36"/>
    <p:sldId id="2582" r:id="rId37"/>
    <p:sldId id="2124817078" r:id="rId38"/>
    <p:sldId id="2124817084" r:id="rId39"/>
    <p:sldId id="2124817079" r:id="rId40"/>
    <p:sldId id="2124817325" r:id="rId41"/>
    <p:sldId id="2124817326" r:id="rId42"/>
    <p:sldId id="2124817327" r:id="rId43"/>
    <p:sldId id="2589" r:id="rId44"/>
    <p:sldId id="2124817328" r:id="rId45"/>
    <p:sldId id="2592" r:id="rId46"/>
    <p:sldId id="2591" r:id="rId47"/>
    <p:sldId id="2593" r:id="rId48"/>
    <p:sldId id="2594" r:id="rId49"/>
    <p:sldId id="2849" r:id="rId50"/>
    <p:sldId id="2850" r:id="rId51"/>
    <p:sldId id="2851" r:id="rId52"/>
    <p:sldId id="2599" r:id="rId53"/>
    <p:sldId id="2600" r:id="rId54"/>
    <p:sldId id="2124817193" r:id="rId55"/>
    <p:sldId id="2124817113" r:id="rId56"/>
    <p:sldId id="338"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C0B92C6-FFF8-4DAE-A78F-37DBD65F39B0}">
          <p14:sldIdLst>
            <p14:sldId id="2124817203"/>
            <p14:sldId id="2124817191"/>
            <p14:sldId id="2124817309"/>
            <p14:sldId id="342"/>
            <p14:sldId id="2754"/>
            <p14:sldId id="2124817314"/>
            <p14:sldId id="2124817174"/>
            <p14:sldId id="2124817222"/>
            <p14:sldId id="2124817320"/>
            <p14:sldId id="2124817067"/>
            <p14:sldId id="2124817248"/>
            <p14:sldId id="2124817200"/>
            <p14:sldId id="2124817321"/>
            <p14:sldId id="2124817166"/>
            <p14:sldId id="2124817322"/>
            <p14:sldId id="2124817299"/>
            <p14:sldId id="2124817281"/>
            <p14:sldId id="2124817296"/>
            <p14:sldId id="2124817300"/>
            <p14:sldId id="2124817301"/>
            <p14:sldId id="2124817303"/>
            <p14:sldId id="2124817304"/>
            <p14:sldId id="2124817305"/>
            <p14:sldId id="2124817306"/>
            <p14:sldId id="2124817308"/>
            <p14:sldId id="2124817323"/>
            <p14:sldId id="2124817324"/>
            <p14:sldId id="2124817073"/>
            <p14:sldId id="2124817059"/>
            <p14:sldId id="2124817074"/>
            <p14:sldId id="2124817042"/>
            <p14:sldId id="2124817043"/>
            <p14:sldId id="2124817053"/>
            <p14:sldId id="2582"/>
            <p14:sldId id="2124817078"/>
            <p14:sldId id="2124817084"/>
            <p14:sldId id="2124817079"/>
            <p14:sldId id="2124817325"/>
            <p14:sldId id="2124817326"/>
            <p14:sldId id="2124817327"/>
            <p14:sldId id="2589"/>
            <p14:sldId id="2124817328"/>
            <p14:sldId id="2592"/>
            <p14:sldId id="2591"/>
            <p14:sldId id="2593"/>
            <p14:sldId id="2594"/>
            <p14:sldId id="2849"/>
            <p14:sldId id="2850"/>
            <p14:sldId id="2851"/>
            <p14:sldId id="2599"/>
            <p14:sldId id="2600"/>
            <p14:sldId id="2124817193"/>
            <p14:sldId id="2124817113"/>
            <p14:sldId id="33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17" d="100"/>
          <a:sy n="117" d="100"/>
        </p:scale>
        <p:origin x="2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notesMaster" Target="notesMasters/notesMaster1.xml"/><Relationship Id="rId5" Type="http://schemas.openxmlformats.org/officeDocument/2006/relationships/slide" Target="slides/slide2.xml"/><Relationship Id="rId61" Type="http://schemas.openxmlformats.org/officeDocument/2006/relationships/theme" Target="theme/theme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s>
</file>

<file path=ppt/charts/_rels/chart1.xml.rels><?xml version="1.0" encoding="UTF-8" standalone="yes"?>
<Relationships xmlns="http://schemas.openxmlformats.org/package/2006/relationships"><Relationship Id="rId3" Type="http://schemas.openxmlformats.org/officeDocument/2006/relationships/oleObject" Target="file:///C:\Users\Ashley%20Plauche\My%20ShareSync\Ashley%20P\Med%20Supplies%20Council\Market%20Impact%20Work%20Group\Survey\Disposable%20Supplies%20Market%20Impact%20Survey%2023%20Responses%20FINAL%2004%2017%2023.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r>
              <a:rPr lang="en-US" sz="3200" b="1" dirty="0"/>
              <a:t>Percent of HME Providers</a:t>
            </a:r>
            <a:r>
              <a:rPr lang="en-US" sz="3200" b="1" baseline="0" dirty="0"/>
              <a:t> with Increased Shipping Costs for Disposable Supplies in the Last 12 Months</a:t>
            </a:r>
            <a:endParaRPr lang="en-US" sz="3200" b="1" dirty="0"/>
          </a:p>
        </c:rich>
      </c:tx>
      <c:overlay val="0"/>
      <c:spPr>
        <a:noFill/>
        <a:ln>
          <a:noFill/>
        </a:ln>
        <a:effectLst/>
      </c:spPr>
      <c:txPr>
        <a:bodyPr rot="0" spcFirstLastPara="1" vertOverflow="ellipsis" vert="horz" wrap="square" anchor="ctr" anchorCtr="1"/>
        <a:lstStyle/>
        <a:p>
          <a:pPr>
            <a:defRPr sz="32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SUMMARY!$B$181</c:f>
              <c:strCache>
                <c:ptCount val="1"/>
                <c:pt idx="0">
                  <c:v>Shipping Costs</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24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SUMMARY!$A$182:$A$185</c:f>
              <c:strCache>
                <c:ptCount val="4"/>
                <c:pt idx="0">
                  <c:v>1-10% increase</c:v>
                </c:pt>
                <c:pt idx="1">
                  <c:v>11-20% increase</c:v>
                </c:pt>
                <c:pt idx="2">
                  <c:v>21-30% increase</c:v>
                </c:pt>
                <c:pt idx="3">
                  <c:v>31%+ increase</c:v>
                </c:pt>
              </c:strCache>
            </c:strRef>
          </c:cat>
          <c:val>
            <c:numRef>
              <c:f>SUMMARY!$B$182:$B$185</c:f>
              <c:numCache>
                <c:formatCode>0%</c:formatCode>
                <c:ptCount val="4"/>
                <c:pt idx="0">
                  <c:v>0.44155844155844154</c:v>
                </c:pt>
                <c:pt idx="1">
                  <c:v>0.42857142857142855</c:v>
                </c:pt>
                <c:pt idx="2">
                  <c:v>0.11688311688311688</c:v>
                </c:pt>
                <c:pt idx="3">
                  <c:v>1.2987012987012988E-2</c:v>
                </c:pt>
              </c:numCache>
            </c:numRef>
          </c:val>
          <c:extLst>
            <c:ext xmlns:c16="http://schemas.microsoft.com/office/drawing/2014/chart" uri="{C3380CC4-5D6E-409C-BE32-E72D297353CC}">
              <c16:uniqueId val="{00000000-FC2F-45F1-8DAD-9139D3213BB1}"/>
            </c:ext>
          </c:extLst>
        </c:ser>
        <c:dLbls>
          <c:showLegendKey val="0"/>
          <c:showVal val="0"/>
          <c:showCatName val="0"/>
          <c:showSerName val="0"/>
          <c:showPercent val="0"/>
          <c:showBubbleSize val="0"/>
        </c:dLbls>
        <c:gapWidth val="50"/>
        <c:overlap val="-27"/>
        <c:axId val="456207535"/>
        <c:axId val="456206095"/>
      </c:barChart>
      <c:catAx>
        <c:axId val="4562075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3600" b="0" i="0" u="none" strike="noStrike" kern="1200" baseline="0">
                <a:solidFill>
                  <a:schemeClr val="tx1">
                    <a:lumMod val="65000"/>
                    <a:lumOff val="35000"/>
                  </a:schemeClr>
                </a:solidFill>
                <a:latin typeface="+mn-lt"/>
                <a:ea typeface="+mn-ea"/>
                <a:cs typeface="+mn-cs"/>
              </a:defRPr>
            </a:pPr>
            <a:endParaRPr lang="en-US"/>
          </a:p>
        </c:txPr>
        <c:crossAx val="456206095"/>
        <c:crosses val="autoZero"/>
        <c:auto val="1"/>
        <c:lblAlgn val="ctr"/>
        <c:lblOffset val="100"/>
        <c:noMultiLvlLbl val="0"/>
      </c:catAx>
      <c:valAx>
        <c:axId val="45620609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2400" b="0" i="0" u="none" strike="noStrike" kern="1200" baseline="0">
                <a:solidFill>
                  <a:schemeClr val="tx1">
                    <a:lumMod val="65000"/>
                    <a:lumOff val="35000"/>
                  </a:schemeClr>
                </a:solidFill>
                <a:latin typeface="+mn-lt"/>
                <a:ea typeface="+mn-ea"/>
                <a:cs typeface="+mn-cs"/>
              </a:defRPr>
            </a:pPr>
            <a:endParaRPr lang="en-US"/>
          </a:p>
        </c:txPr>
        <c:crossAx val="456207535"/>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6E7F04-1304-4F60-BE13-E6B229B66C90}" type="datetimeFigureOut">
              <a:rPr lang="en-US" smtClean="0"/>
              <a:t>4/15/2025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594384-C200-4915-A613-7A7F2D7DA265}" type="slidenum">
              <a:rPr lang="en-US" smtClean="0"/>
              <a:t>‹#›</a:t>
            </a:fld>
            <a:endParaRPr lang="en-US"/>
          </a:p>
        </p:txBody>
      </p:sp>
    </p:spTree>
    <p:extLst>
      <p:ext uri="{BB962C8B-B14F-4D97-AF65-F5344CB8AC3E}">
        <p14:creationId xmlns:p14="http://schemas.microsoft.com/office/powerpoint/2010/main" val="7170043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www.healthcaredive.com/news/health-insurer-medicare-advantage-utilization-2024/707360/"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3" Type="http://schemas.openxmlformats.org/officeDocument/2006/relationships/hyperlink" Target="https://www.bls.gov/news.release/eci.nr0.htm" TargetMode="External"/><Relationship Id="rId2" Type="http://schemas.openxmlformats.org/officeDocument/2006/relationships/slide" Target="../slides/slide32.xml"/><Relationship Id="rId1" Type="http://schemas.openxmlformats.org/officeDocument/2006/relationships/notesMaster" Target="../notesMasters/notesMaster1.xml"/><Relationship Id="rId5" Type="http://schemas.openxmlformats.org/officeDocument/2006/relationships/hyperlink" Target="https://www.hida.org/distribution/resources/infographics/Persistent_Cost_Pressures_On_Medical_Supply_Chain.aspx" TargetMode="External"/><Relationship Id="rId4" Type="http://schemas.openxmlformats.org/officeDocument/2006/relationships/hyperlink" Target="https://www.bls.gov/news.release/archives/eci_10302020.htm" TargetMode="Externa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hida.org/distribution/resources/infographics/Persistent_Cost_Pressures_On_Medical_Supply_Chain.aspx" TargetMode="External"/><Relationship Id="rId2" Type="http://schemas.openxmlformats.org/officeDocument/2006/relationships/slide" Target="../slides/slide33.xml"/><Relationship Id="rId1" Type="http://schemas.openxmlformats.org/officeDocument/2006/relationships/notesMaster" Target="../notesMasters/notesMaster1.xml"/><Relationship Id="rId4" Type="http://schemas.openxmlformats.org/officeDocument/2006/relationships/hyperlink" Target="https://www.hida.org/distribution/resources/infographics/supply-chain-crisis-no-end-1-year-later.aspx?WebsiteKey=6ad216b3-25ff-4d44-b2f6-6a771937df5d"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24893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HMO-Health Maintenance Organization – must use in-network; PPO- Preferred Provider Organization – may use out of network, if they use out of network then the plan has to pay Medicare rates.; PFFS – Private FFS – pays Medicare rates and network.</a:t>
            </a:r>
          </a:p>
          <a:p>
            <a:r>
              <a:rPr lang="en-US" dirty="0"/>
              <a:t>Seen uptick in plans ONLY offering HMO plans because there is more flexibilities for the plans in the HMO model – ex: payment rates and appeal processes.</a:t>
            </a:r>
          </a:p>
          <a:p>
            <a:r>
              <a:rPr lang="en-US" dirty="0"/>
              <a:t>During open enrollment go into medicare.gov to see what new plans are available and make sure they are contracted with or seek contracts with plans that might be new revenue sources/open to serve more clients.  </a:t>
            </a:r>
          </a:p>
          <a:p>
            <a:endParaRPr lang="en-US" dirty="0"/>
          </a:p>
          <a:p>
            <a:r>
              <a:rPr lang="en-US" dirty="0"/>
              <a:t>Risk scores account for differences in expected medical expenditures and are based in part on diagnoses that providers code. Risk scores adjust a plan’s base rate to account for differences in expected beneficiary medical costs by increasing a plan’s payment rate for beneficiaries who are likely to have higher medical expenses.  MA plans have a financial incentive to ensure that their providers record all possible diagnoses because adding new risk-adjustment-eligible diagnoses raises an enrollee’s risk score and results in higher payments to the plan. </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9</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955653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r>
              <a:rPr lang="en-US" dirty="0"/>
              <a:t>Stat: https://www.kff.org/medicaid/issue-brief/10-things-to-know-about-medicaid-managed-care/</a:t>
            </a:r>
          </a:p>
          <a:p>
            <a:endParaRPr lang="en-US" dirty="0"/>
          </a:p>
          <a:p>
            <a:r>
              <a:rPr lang="en-US" dirty="0"/>
              <a:t>Graph: https://www.kff.org/other/state-indicator/total-medicaid-mco-enrollment/?activeTab=graph&amp;currentTimeframe=0&amp;startTimeframe=12&amp;selectedRows=%7B%22wrapups%22:%7B%22united-states%22:%7B%7D%7D%7D&amp;sortModel=%7B%22colId%22:%22Location%22,%22sort%22:%22asc%22%7D</a:t>
            </a:r>
          </a:p>
        </p:txBody>
      </p:sp>
      <p:sp>
        <p:nvSpPr>
          <p:cNvPr id="4" name="Slide Number Placeholder 3"/>
          <p:cNvSpPr>
            <a:spLocks noGrp="1"/>
          </p:cNvSpPr>
          <p:nvPr>
            <p:ph type="sldNum" sz="quarter" idx="5"/>
          </p:nvPr>
        </p:nvSpPr>
        <p:spPr/>
        <p:txBody>
          <a:bodyPr/>
          <a:lstStyle/>
          <a:p>
            <a:fld id="{49436F85-577F-4A92-A47F-D540A2BCC821}" type="slidenum">
              <a:rPr lang="da-DK" smtClean="0"/>
              <a:pPr/>
              <a:t>10</a:t>
            </a:fld>
            <a:endParaRPr lang="da-DK" dirty="0"/>
          </a:p>
        </p:txBody>
      </p:sp>
    </p:spTree>
    <p:extLst>
      <p:ext uri="{BB962C8B-B14F-4D97-AF65-F5344CB8AC3E}">
        <p14:creationId xmlns:p14="http://schemas.microsoft.com/office/powerpoint/2010/main" val="3361549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dirty="0">
                <a:solidFill>
                  <a:srgbClr val="333333"/>
                </a:solidFill>
                <a:effectLst/>
                <a:latin typeface="+mn-lt"/>
              </a:rPr>
              <a:t>Margins in MA were still high in 2023, despite </a:t>
            </a:r>
            <a:r>
              <a:rPr lang="en-US" b="0" i="0" u="sng" dirty="0">
                <a:solidFill>
                  <a:srgbClr val="0017CE"/>
                </a:solidFill>
                <a:effectLst/>
                <a:latin typeface="+mn-lt"/>
                <a:hlinkClick r:id="rId3"/>
              </a:rPr>
              <a:t>reports</a:t>
            </a:r>
            <a:r>
              <a:rPr lang="en-US" b="0" i="0" dirty="0">
                <a:solidFill>
                  <a:srgbClr val="333333"/>
                </a:solidFill>
                <a:effectLst/>
                <a:latin typeface="+mn-lt"/>
              </a:rPr>
              <a:t> by the largest Medicare Advantage insurers of higher-than-expected utilization at the end of 2023.  Larger payers attributed continuation of high margins to their ability to control medical costs, there are reports of “redesigns” with some plans to achieve greater margins or keep them stable.  This would include things like increasing insurance premiums or cutting benefits.  This is a concerning potential solution, especially as one of the noted theories from payers for the increased utilization &amp; cost is that starting in late 2023 seniors who had delayed medical care during the COVID-19 pandemic began seeking out those services again. </a:t>
            </a:r>
            <a:endParaRPr lang="en-US" b="1" i="0" dirty="0">
              <a:solidFill>
                <a:srgbClr val="0A0A0A"/>
              </a:solidFill>
              <a:effectLst/>
              <a:latin typeface="+mn-lt"/>
            </a:endParaRP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064738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large national MCO firms cover the majority of enrollees for Managed care across the country.</a:t>
            </a:r>
          </a:p>
        </p:txBody>
      </p:sp>
      <p:sp>
        <p:nvSpPr>
          <p:cNvPr id="4" name="Slide Number Placeholder 3"/>
          <p:cNvSpPr>
            <a:spLocks noGrp="1"/>
          </p:cNvSpPr>
          <p:nvPr>
            <p:ph type="sldNum" sz="quarter" idx="5"/>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Franklin Gothic Book" panose="020B0503020102020204" pitchFamily="34" charset="0"/>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Tree>
    <p:extLst>
      <p:ext uri="{BB962C8B-B14F-4D97-AF65-F5344CB8AC3E}">
        <p14:creationId xmlns:p14="http://schemas.microsoft.com/office/powerpoint/2010/main" val="12082399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D7C00714-DC7D-4385-98D4-FE9FE38D2142}" type="slidenum">
              <a:rPr kumimoji="0" lang="en-US" sz="1200" b="0" i="0" u="none" strike="noStrike" kern="1200" cap="none" spc="0" normalizeH="0" baseline="0" noProof="0" smtClean="0">
                <a:ln>
                  <a:noFill/>
                </a:ln>
                <a:solidFill>
                  <a:prstClr val="black"/>
                </a:solidFill>
                <a:effectLst/>
                <a:uLnTx/>
                <a:uFillTx/>
                <a:latin typeface="Franklin Gothic Book" panose="020B0503020102020204" pitchFamily="34" charset="0"/>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Franklin Gothic Book" panose="020B0503020102020204" pitchFamily="34" charset="0"/>
              <a:ea typeface="+mn-ea"/>
              <a:cs typeface="+mn-cs"/>
            </a:endParaRPr>
          </a:p>
        </p:txBody>
      </p:sp>
    </p:spTree>
    <p:extLst>
      <p:ext uri="{BB962C8B-B14F-4D97-AF65-F5344CB8AC3E}">
        <p14:creationId xmlns:p14="http://schemas.microsoft.com/office/powerpoint/2010/main" val="15164439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David - These machine readable files are available in JSON format and are typically 1 terabyte in size each… Now I don’t know about  you, but the middle part of this file does not make a lot of sense to me.  But if it does to you, you can google “UHC transparency in coverage” you too can access these raw data files. </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36069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43EFB-D90C-F255-41C2-8E2073BBB6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5750DA-6D47-2818-E456-DCDC272517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48C631-DB4F-F175-9C23-38753D99338C}"/>
              </a:ext>
            </a:extLst>
          </p:cNvPr>
          <p:cNvSpPr>
            <a:spLocks noGrp="1"/>
          </p:cNvSpPr>
          <p:nvPr>
            <p:ph type="body" idx="1"/>
          </p:nvPr>
        </p:nvSpPr>
        <p:spPr/>
        <p:txBody>
          <a:bodyPr/>
          <a:lstStyle/>
          <a:p>
            <a:r>
              <a:rPr lang="en-US" dirty="0"/>
              <a:t>David - Now if you are like me, you would prefer to see the data processed in an executive ready format.  And this is where </a:t>
            </a:r>
            <a:r>
              <a:rPr lang="en-US" dirty="0" err="1"/>
              <a:t>Medlyze</a:t>
            </a:r>
            <a:r>
              <a:rPr lang="en-US" dirty="0"/>
              <a:t> comes in.  I know this is small but the information is organized in an excel document and can be easily sorted.  However, you have to keep in mind this information is available for each payer and </a:t>
            </a:r>
            <a:r>
              <a:rPr lang="en-US" dirty="0" err="1"/>
              <a:t>Medlyze</a:t>
            </a:r>
            <a:r>
              <a:rPr lang="en-US" dirty="0"/>
              <a:t> developed this portal for us with all that information in one easy to navigate place. </a:t>
            </a:r>
          </a:p>
        </p:txBody>
      </p:sp>
      <p:sp>
        <p:nvSpPr>
          <p:cNvPr id="4" name="Slide Number Placeholder 3">
            <a:extLst>
              <a:ext uri="{FF2B5EF4-FFF2-40B4-BE49-F238E27FC236}">
                <a16:creationId xmlns:a16="http://schemas.microsoft.com/office/drawing/2014/main" id="{FD9F5C0A-CAFE-4719-17C8-A5BE669CAFE9}"/>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16</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92212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David - How you can utilize this data?  Can it help you negotiate payer contracts?  Also, how are your customers, competitors, health plans, and referral sources using this data?  Will this greater transparency benefit your organization?  Laura will help you answer some of these questions following Puneet’s overview of the portal. But for now, I’ll turn it over to Puneet…</a:t>
            </a:r>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548055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75FB5-2D53-DCEA-11C9-D059E216B8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5B2CA5-1714-6852-63FB-2B524F2BF4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787248-0DE5-9EAA-A817-65A16356A97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9AF8E3B-17CA-8B2C-BD58-57BC0F7127A9}"/>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112479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7A5551-1828-94ED-04C2-30E76811EB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7DC0E8-18E8-CDAA-E045-891410295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D3D0339-A521-2EDC-ECFF-988B17BD604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618F84-E835-EDA8-BC64-D04842A1CC14}"/>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45009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E6D85-5264-14E0-4019-89B8B6674E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05D9C6-E905-29EA-6611-CA55D5EFA9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ED208F-E33B-5F77-B9FF-4BC170CBF6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925F135-DC67-B2CD-01FE-310081430E57}"/>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53140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262ED9-6A6E-3AFA-CA59-1014B7CCE7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941F9B-AD29-6630-FDC0-27246E76A6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917A90-25FA-693D-E629-D5FC300B69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B1278E-9DE2-D8FA-5A22-93FE0AA9F4C8}"/>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380589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D2C9C-D705-88C0-32B3-6C415E306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317789-A911-4EB1-2E9C-21D40822A2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0C494A8-12C4-8D93-BB77-DEF95B2E11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968B3B-D0AB-5E6A-01B9-BE42BF11A153}"/>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825778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787882-AC8B-AED2-7269-0A951BC222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BA6B0C-1310-1BEE-ABEA-64C5FA154E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6B077C0-B785-AEDC-415C-ECB7436D53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573555-D17E-4FB5-B24D-DE824994DB38}"/>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23</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48744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EE9047-5218-AB9E-88F1-0CCEFFA918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E7F5CD-AB07-6296-FA90-5E89E66F1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ABBD63-3D6A-5AEC-8072-2FD0DAA9DC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2FAF768-4C52-BE67-1538-A135B4511250}"/>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24</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590629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F1A91-01F5-0BAA-9252-064BDA0D08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E2DFEB-0AAF-D81E-C3A9-F0F53B6B361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13D662-4053-CC9E-6466-E1E90F44AF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9690271-FADB-9313-1DF2-FFE134F9F2B5}"/>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25</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8524035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222A5-6C50-B5F2-F383-DB7DFF8703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0742CD-B7A3-EAB3-8169-C6DA836749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64C495-EF01-49C0-69C1-CC13E4F40F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0D5BE39-1E59-C225-DFD3-4451A89D8F06}"/>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26</a:t>
            </a:fld>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83501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endParaRPr lang="en-US" dirty="0"/>
          </a:p>
          <a:p>
            <a:r>
              <a:rPr lang="en-US" dirty="0"/>
              <a:t>And when it comes to accessing your contracts, don’t make your staff dig through hundreds of pages of </a:t>
            </a:r>
            <a:r>
              <a:rPr lang="en-US" dirty="0" err="1"/>
              <a:t>leaglease</a:t>
            </a:r>
            <a:r>
              <a:rPr lang="en-US" dirty="0"/>
              <a:t> to find the important information.</a:t>
            </a:r>
          </a:p>
          <a:p>
            <a:endParaRPr lang="en-US" dirty="0"/>
          </a:p>
          <a:p>
            <a:r>
              <a:rPr lang="en-US" dirty="0"/>
              <a:t>A Key Metrics cover sheet makes it easy for anyone to quickly find the info they need and is also a great tool for reviewing new contracts to ensure all important factors are reviewed.</a:t>
            </a:r>
          </a:p>
        </p:txBody>
      </p:sp>
      <p:sp>
        <p:nvSpPr>
          <p:cNvPr id="4" name="Slide Number Placeholder 3"/>
          <p:cNvSpPr>
            <a:spLocks noGrp="1"/>
          </p:cNvSpPr>
          <p:nvPr>
            <p:ph type="sldNum" sz="quarter" idx="5"/>
          </p:nvPr>
        </p:nvSpPr>
        <p:spPr/>
        <p:txBody>
          <a:bodyPr/>
          <a:lstStyle/>
          <a:p>
            <a:fld id="{49436F85-577F-4A92-A47F-D540A2BCC821}" type="slidenum">
              <a:rPr lang="da-DK" smtClean="0"/>
              <a:pPr/>
              <a:t>28</a:t>
            </a:fld>
            <a:endParaRPr lang="da-DK" dirty="0"/>
          </a:p>
        </p:txBody>
      </p:sp>
    </p:spTree>
    <p:extLst>
      <p:ext uri="{BB962C8B-B14F-4D97-AF65-F5344CB8AC3E}">
        <p14:creationId xmlns:p14="http://schemas.microsoft.com/office/powerpoint/2010/main" val="33899524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29</a:t>
            </a:fld>
            <a:endParaRPr lang="da-DK" dirty="0"/>
          </a:p>
        </p:txBody>
      </p:sp>
    </p:spTree>
    <p:extLst>
      <p:ext uri="{BB962C8B-B14F-4D97-AF65-F5344CB8AC3E}">
        <p14:creationId xmlns:p14="http://schemas.microsoft.com/office/powerpoint/2010/main" val="15677767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30</a:t>
            </a:fld>
            <a:endParaRPr lang="da-DK" dirty="0"/>
          </a:p>
        </p:txBody>
      </p:sp>
    </p:spTree>
    <p:extLst>
      <p:ext uri="{BB962C8B-B14F-4D97-AF65-F5344CB8AC3E}">
        <p14:creationId xmlns:p14="http://schemas.microsoft.com/office/powerpoint/2010/main" val="37593006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31</a:t>
            </a:fld>
            <a:endParaRPr lang="da-DK" dirty="0"/>
          </a:p>
        </p:txBody>
      </p:sp>
    </p:spTree>
    <p:extLst>
      <p:ext uri="{BB962C8B-B14F-4D97-AF65-F5344CB8AC3E}">
        <p14:creationId xmlns:p14="http://schemas.microsoft.com/office/powerpoint/2010/main" val="2709213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r>
              <a:rPr lang="en-US" dirty="0"/>
              <a:t>Massive employment costs since onset of COVID 19. Does not account for the increased difficulty in recruiting &amp; retaining staff.</a:t>
            </a:r>
          </a:p>
          <a:p>
            <a:endParaRPr lang="en-US" dirty="0"/>
          </a:p>
          <a:p>
            <a:r>
              <a:rPr lang="en-US" dirty="0"/>
              <a:t>Inflation projected to continue to rise </a:t>
            </a:r>
          </a:p>
          <a:p>
            <a:endParaRPr lang="en-US" dirty="0"/>
          </a:p>
          <a:p>
            <a:pPr marR="0" lvl="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1. US Bureau of Labor Statistics (2023, January 31). Employment Cost Index Summary - December 2022. US Bureau of Labor Statistics. Retrieved February 21, 2023, from </a:t>
            </a:r>
            <a:r>
              <a:rPr lang="en-US"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https://www.bls.gov/news.release/eci.nr0.htm</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R="0" lvl="0">
              <a:lnSpc>
                <a:spcPct val="107000"/>
              </a:lnSpc>
              <a:spcBef>
                <a:spcPts val="0"/>
              </a:spcBef>
              <a:spcAft>
                <a:spcPts val="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2. US Bureau of Labor Statistics (2020, October 30).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Employment Cost Index Summary - September 2020</a:t>
            </a:r>
            <a:r>
              <a:rPr lang="en-US" sz="1200" dirty="0">
                <a:effectLst/>
                <a:latin typeface="Calibri" panose="020F0502020204030204" pitchFamily="34" charset="0"/>
                <a:ea typeface="Calibri" panose="020F0502020204030204" pitchFamily="34" charset="0"/>
                <a:cs typeface="Times New Roman" panose="02020603050405020304" pitchFamily="18" charset="0"/>
              </a:rPr>
              <a:t>. US Bureau of Labor Statistics. Retrieved February 21, 2023, from </a:t>
            </a:r>
            <a:r>
              <a:rPr lang="en-US"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https://www.bls.gov/news.release/archives/eci_10302020.htm</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pPr marR="0" lvl="0">
              <a:lnSpc>
                <a:spcPct val="107000"/>
              </a:lnSpc>
              <a:spcBef>
                <a:spcPts val="0"/>
              </a:spcBef>
              <a:spcAft>
                <a:spcPts val="800"/>
              </a:spcAft>
            </a:pPr>
            <a:r>
              <a:rPr lang="en-US" sz="1200" dirty="0">
                <a:effectLst/>
                <a:latin typeface="Calibri" panose="020F0502020204030204" pitchFamily="34" charset="0"/>
                <a:ea typeface="Calibri" panose="020F0502020204030204" pitchFamily="34" charset="0"/>
                <a:cs typeface="Times New Roman" panose="02020603050405020304" pitchFamily="18" charset="0"/>
              </a:rPr>
              <a:t>3. Health Industry Distributors Association (2022, October 1).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Persistent Cost Pressures On Medical Supply Chain</a:t>
            </a:r>
            <a:r>
              <a:rPr lang="en-US" sz="1200" dirty="0">
                <a:effectLst/>
                <a:latin typeface="Calibri" panose="020F0502020204030204" pitchFamily="34" charset="0"/>
                <a:ea typeface="Calibri" panose="020F0502020204030204" pitchFamily="34" charset="0"/>
                <a:cs typeface="Times New Roman" panose="02020603050405020304" pitchFamily="18" charset="0"/>
              </a:rPr>
              <a:t>. Retrieved February 21, 2023, from </a:t>
            </a:r>
            <a:r>
              <a:rPr lang="en-US"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https://www.hida.org/distribution/resources/infographics/Persistent_Cost_Pressures_On_Medical_Supply_Chain.aspx</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32</a:t>
            </a:fld>
            <a:endParaRPr lang="da-DK" dirty="0"/>
          </a:p>
        </p:txBody>
      </p:sp>
    </p:spTree>
    <p:extLst>
      <p:ext uri="{BB962C8B-B14F-4D97-AF65-F5344CB8AC3E}">
        <p14:creationId xmlns:p14="http://schemas.microsoft.com/office/powerpoint/2010/main" val="11614936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nSpc>
                <a:spcPct val="107000"/>
              </a:lnSpc>
              <a:spcBef>
                <a:spcPts val="0"/>
              </a:spcBef>
              <a:spcAft>
                <a:spcPts val="0"/>
              </a:spcAft>
              <a:buAutoNum type="arabicPeriod"/>
            </a:pPr>
            <a:r>
              <a:rPr lang="en-US" sz="1200" dirty="0">
                <a:effectLst/>
                <a:latin typeface="Calibri" panose="020F0502020204030204" pitchFamily="34" charset="0"/>
                <a:ea typeface="Calibri" panose="020F0502020204030204" pitchFamily="34" charset="0"/>
                <a:cs typeface="Times New Roman" panose="02020603050405020304" pitchFamily="18" charset="0"/>
              </a:rPr>
              <a:t>Health Industry Distributors Association (2022, October 1).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Persistent Cost Pressures On Medical Supply Chain</a:t>
            </a:r>
            <a:r>
              <a:rPr lang="en-US" sz="1200" dirty="0">
                <a:effectLst/>
                <a:latin typeface="Calibri" panose="020F0502020204030204" pitchFamily="34" charset="0"/>
                <a:ea typeface="Calibri" panose="020F0502020204030204" pitchFamily="34" charset="0"/>
                <a:cs typeface="Times New Roman" panose="02020603050405020304" pitchFamily="18" charset="0"/>
              </a:rPr>
              <a:t>. Retrieved February 21, 2023, from </a:t>
            </a:r>
            <a:r>
              <a:rPr lang="en-US"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https://www.hida.org/distribution/resources/infographics/Persistent_Cost_Pressures_On_Medical_Supply_Chain.aspx</a:t>
            </a:r>
            <a:endParaRPr lang="en-US" sz="1200" u="sng" dirty="0">
              <a:solidFill>
                <a:srgbClr val="0563C1"/>
              </a:solidFill>
              <a:latin typeface="Calibri" panose="020F0502020204030204" pitchFamily="34" charset="0"/>
              <a:ea typeface="Calibri" panose="020F0502020204030204" pitchFamily="34" charset="0"/>
              <a:cs typeface="Times New Roman" panose="02020603050405020304" pitchFamily="18" charset="0"/>
            </a:endParaRPr>
          </a:p>
          <a:p>
            <a:pPr marL="228600" marR="0" lvl="0" indent="-228600">
              <a:lnSpc>
                <a:spcPct val="107000"/>
              </a:lnSpc>
              <a:spcBef>
                <a:spcPts val="0"/>
              </a:spcBef>
              <a:spcAft>
                <a:spcPts val="0"/>
              </a:spcAft>
              <a:buAutoNum type="arabicPeriod"/>
            </a:pPr>
            <a:r>
              <a:rPr lang="en-US" sz="1200" dirty="0">
                <a:effectLst/>
                <a:latin typeface="Calibri" panose="020F0502020204030204" pitchFamily="34" charset="0"/>
                <a:ea typeface="Calibri" panose="020F0502020204030204" pitchFamily="34" charset="0"/>
                <a:cs typeface="Times New Roman" panose="02020603050405020304" pitchFamily="18" charset="0"/>
              </a:rPr>
              <a:t>Health Industry Distributors Association (2022, November 1). </a:t>
            </a:r>
            <a:r>
              <a:rPr lang="en-US" sz="1200" i="1" dirty="0">
                <a:effectLst/>
                <a:latin typeface="Calibri" panose="020F0502020204030204" pitchFamily="34" charset="0"/>
                <a:ea typeface="Calibri" panose="020F0502020204030204" pitchFamily="34" charset="0"/>
                <a:cs typeface="Times New Roman" panose="02020603050405020304" pitchFamily="18" charset="0"/>
              </a:rPr>
              <a:t>One Year Later: No End In Sight For Supply Chain Crisis</a:t>
            </a:r>
            <a:r>
              <a:rPr lang="en-US" sz="1200" dirty="0">
                <a:effectLst/>
                <a:latin typeface="Calibri" panose="020F0502020204030204" pitchFamily="34" charset="0"/>
                <a:ea typeface="Calibri" panose="020F0502020204030204" pitchFamily="34" charset="0"/>
                <a:cs typeface="Times New Roman" panose="02020603050405020304" pitchFamily="18" charset="0"/>
              </a:rPr>
              <a:t>. Retrieved February 21, 2023, from </a:t>
            </a:r>
            <a:r>
              <a:rPr lang="en-US" sz="12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https://www.hida.org/distribution/resources/infographics/supply-chain-crisis-no-end-1-year-later.aspx?WebsiteKey=6ad216b3-25ff-4d44-b2f6-6a771937df5d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33</a:t>
            </a:fld>
            <a:endParaRPr lang="da-DK" dirty="0"/>
          </a:p>
        </p:txBody>
      </p:sp>
    </p:spTree>
    <p:extLst>
      <p:ext uri="{BB962C8B-B14F-4D97-AF65-F5344CB8AC3E}">
        <p14:creationId xmlns:p14="http://schemas.microsoft.com/office/powerpoint/2010/main" val="71283568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Franklin Gothic Book" panose="020B0503020102020204" pitchFamily="34" charset="0"/>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Tree>
    <p:extLst>
      <p:ext uri="{BB962C8B-B14F-4D97-AF65-F5344CB8AC3E}">
        <p14:creationId xmlns:p14="http://schemas.microsoft.com/office/powerpoint/2010/main" val="10533141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sz="1200" dirty="0">
                <a:latin typeface="+mn-lt"/>
              </a:rPr>
              <a:t>- Know your margins: Gross / Net – factor in total cost to proivde service.</a:t>
            </a:r>
            <a:br>
              <a:rPr lang="da-DK" sz="1200" dirty="0">
                <a:latin typeface="+mn-lt"/>
              </a:rPr>
            </a:br>
            <a:r>
              <a:rPr lang="da-DK" sz="1200" dirty="0">
                <a:latin typeface="+mn-lt"/>
              </a:rPr>
              <a:t>- Breakdown by HCPCS / Business unit, identify target &amp; basement price points </a:t>
            </a:r>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35</a:t>
            </a:fld>
            <a:endParaRPr lang="da-DK" dirty="0"/>
          </a:p>
        </p:txBody>
      </p:sp>
    </p:spTree>
    <p:extLst>
      <p:ext uri="{BB962C8B-B14F-4D97-AF65-F5344CB8AC3E}">
        <p14:creationId xmlns:p14="http://schemas.microsoft.com/office/powerpoint/2010/main" val="146930185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36</a:t>
            </a:fld>
            <a:endParaRPr lang="da-DK" dirty="0"/>
          </a:p>
        </p:txBody>
      </p:sp>
    </p:spTree>
    <p:extLst>
      <p:ext uri="{BB962C8B-B14F-4D97-AF65-F5344CB8AC3E}">
        <p14:creationId xmlns:p14="http://schemas.microsoft.com/office/powerpoint/2010/main" val="4988504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da-DK" sz="1200" dirty="0">
                <a:latin typeface="+mn-lt"/>
              </a:rPr>
              <a:t>- Understand contract terms &amp; identify potential non monetrary points of negotiation. Payment terms, shipping limits, etc.</a:t>
            </a:r>
            <a:br>
              <a:rPr lang="da-DK" sz="1200" dirty="0">
                <a:latin typeface="+mn-lt"/>
              </a:rPr>
            </a:br>
            <a:r>
              <a:rPr lang="da-DK" sz="1200" dirty="0">
                <a:latin typeface="+mn-lt"/>
              </a:rPr>
              <a:t>- Research payor: Idenitfy payor goals and how you may align, community outreach, consider accessing commercially available claims data, other??</a:t>
            </a:r>
            <a:endParaRPr lang="en-US" dirty="0"/>
          </a:p>
        </p:txBody>
      </p:sp>
      <p:sp>
        <p:nvSpPr>
          <p:cNvPr id="4" name="Slide Number Placeholder 3"/>
          <p:cNvSpPr>
            <a:spLocks noGrp="1"/>
          </p:cNvSpPr>
          <p:nvPr>
            <p:ph type="sldNum" sz="quarter" idx="5"/>
          </p:nvPr>
        </p:nvSpPr>
        <p:spPr/>
        <p:txBody>
          <a:bodyPr/>
          <a:lstStyle/>
          <a:p>
            <a:fld id="{49436F85-577F-4A92-A47F-D540A2BCC821}" type="slidenum">
              <a:rPr lang="da-DK" smtClean="0"/>
              <a:pPr/>
              <a:t>37</a:t>
            </a:fld>
            <a:endParaRPr lang="da-DK" dirty="0"/>
          </a:p>
        </p:txBody>
      </p:sp>
    </p:spTree>
    <p:extLst>
      <p:ext uri="{BB962C8B-B14F-4D97-AF65-F5344CB8AC3E}">
        <p14:creationId xmlns:p14="http://schemas.microsoft.com/office/powerpoint/2010/main" val="16454636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DAE277C-3391-4CC3-A8BC-5FCFC63EF0ED}" type="slidenum">
              <a:rPr lang="en-US" smtClean="0"/>
              <a:t>40</a:t>
            </a:fld>
            <a:endParaRPr lang="en-US"/>
          </a:p>
        </p:txBody>
      </p:sp>
    </p:spTree>
    <p:extLst>
      <p:ext uri="{BB962C8B-B14F-4D97-AF65-F5344CB8AC3E}">
        <p14:creationId xmlns:p14="http://schemas.microsoft.com/office/powerpoint/2010/main" val="7986331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41</a:t>
            </a:fld>
            <a:endParaRPr lang="en-US" dirty="0"/>
          </a:p>
        </p:txBody>
      </p:sp>
    </p:spTree>
    <p:extLst>
      <p:ext uri="{BB962C8B-B14F-4D97-AF65-F5344CB8AC3E}">
        <p14:creationId xmlns:p14="http://schemas.microsoft.com/office/powerpoint/2010/main" val="407426091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D3521-F028-FD8D-8487-03D61F79B5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BF3478-0B66-0C29-BD69-5B80264F24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3B3F8B-B8EA-256D-50AD-1591545D95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A721765-5787-4A2C-740A-05D15207A95A}"/>
              </a:ext>
            </a:extLst>
          </p:cNvPr>
          <p:cNvSpPr>
            <a:spLocks noGrp="1"/>
          </p:cNvSpPr>
          <p:nvPr>
            <p:ph type="sldNum" sz="quarter" idx="5"/>
          </p:nvPr>
        </p:nvSpPr>
        <p:spPr/>
        <p:txBody>
          <a:bodyPr/>
          <a:lstStyle/>
          <a:p>
            <a:fld id="{006BE02D-20C0-F840-AFAC-BEA99C74FDC2}" type="slidenum">
              <a:rPr lang="en-US" smtClean="0"/>
              <a:pPr/>
              <a:t>42</a:t>
            </a:fld>
            <a:endParaRPr lang="en-US" dirty="0"/>
          </a:p>
        </p:txBody>
      </p:sp>
    </p:spTree>
    <p:extLst>
      <p:ext uri="{BB962C8B-B14F-4D97-AF65-F5344CB8AC3E}">
        <p14:creationId xmlns:p14="http://schemas.microsoft.com/office/powerpoint/2010/main" val="273520285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Benjamin Franklin invented the flexible catheter in 1752</a:t>
            </a:r>
          </a:p>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43</a:t>
            </a:fld>
            <a:endParaRPr lang="en-US" dirty="0"/>
          </a:p>
        </p:txBody>
      </p:sp>
    </p:spTree>
    <p:extLst>
      <p:ext uri="{BB962C8B-B14F-4D97-AF65-F5344CB8AC3E}">
        <p14:creationId xmlns:p14="http://schemas.microsoft.com/office/powerpoint/2010/main" val="41153778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44</a:t>
            </a:fld>
            <a:endParaRPr lang="en-US" dirty="0"/>
          </a:p>
        </p:txBody>
      </p:sp>
    </p:spTree>
    <p:extLst>
      <p:ext uri="{BB962C8B-B14F-4D97-AF65-F5344CB8AC3E}">
        <p14:creationId xmlns:p14="http://schemas.microsoft.com/office/powerpoint/2010/main" val="5454603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45</a:t>
            </a:fld>
            <a:endParaRPr lang="en-US" dirty="0"/>
          </a:p>
        </p:txBody>
      </p:sp>
    </p:spTree>
    <p:extLst>
      <p:ext uri="{BB962C8B-B14F-4D97-AF65-F5344CB8AC3E}">
        <p14:creationId xmlns:p14="http://schemas.microsoft.com/office/powerpoint/2010/main" val="24945488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46</a:t>
            </a:fld>
            <a:endParaRPr lang="en-US" dirty="0"/>
          </a:p>
        </p:txBody>
      </p:sp>
    </p:spTree>
    <p:extLst>
      <p:ext uri="{BB962C8B-B14F-4D97-AF65-F5344CB8AC3E}">
        <p14:creationId xmlns:p14="http://schemas.microsoft.com/office/powerpoint/2010/main" val="82031411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47</a:t>
            </a:fld>
            <a:endParaRPr lang="en-US" dirty="0"/>
          </a:p>
        </p:txBody>
      </p:sp>
    </p:spTree>
    <p:extLst>
      <p:ext uri="{BB962C8B-B14F-4D97-AF65-F5344CB8AC3E}">
        <p14:creationId xmlns:p14="http://schemas.microsoft.com/office/powerpoint/2010/main" val="22370192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48</a:t>
            </a:fld>
            <a:endParaRPr lang="en-US" dirty="0"/>
          </a:p>
        </p:txBody>
      </p:sp>
    </p:spTree>
    <p:extLst>
      <p:ext uri="{BB962C8B-B14F-4D97-AF65-F5344CB8AC3E}">
        <p14:creationId xmlns:p14="http://schemas.microsoft.com/office/powerpoint/2010/main" val="300591162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49</a:t>
            </a:fld>
            <a:endParaRPr lang="en-US" dirty="0"/>
          </a:p>
        </p:txBody>
      </p:sp>
    </p:spTree>
    <p:extLst>
      <p:ext uri="{BB962C8B-B14F-4D97-AF65-F5344CB8AC3E}">
        <p14:creationId xmlns:p14="http://schemas.microsoft.com/office/powerpoint/2010/main" val="228299278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50</a:t>
            </a:fld>
            <a:endParaRPr lang="en-US" dirty="0"/>
          </a:p>
        </p:txBody>
      </p:sp>
    </p:spTree>
    <p:extLst>
      <p:ext uri="{BB962C8B-B14F-4D97-AF65-F5344CB8AC3E}">
        <p14:creationId xmlns:p14="http://schemas.microsoft.com/office/powerpoint/2010/main" val="43948929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6BE02D-20C0-F840-AFAC-BEA99C74FDC2}" type="slidenum">
              <a:rPr lang="en-US" smtClean="0"/>
              <a:pPr/>
              <a:t>51</a:t>
            </a:fld>
            <a:endParaRPr lang="en-US" dirty="0"/>
          </a:p>
        </p:txBody>
      </p:sp>
    </p:spTree>
    <p:extLst>
      <p:ext uri="{BB962C8B-B14F-4D97-AF65-F5344CB8AC3E}">
        <p14:creationId xmlns:p14="http://schemas.microsoft.com/office/powerpoint/2010/main" val="92421193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Franklin Gothic Book" panose="020B0503020102020204" pitchFamily="34" charset="0"/>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52</a:t>
            </a:fld>
            <a:endParaRPr kumimoji="0" lang="en-US" sz="12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Tree>
    <p:extLst>
      <p:ext uri="{BB962C8B-B14F-4D97-AF65-F5344CB8AC3E}">
        <p14:creationId xmlns:p14="http://schemas.microsoft.com/office/powerpoint/2010/main" val="32756091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1828434" rtl="0" eaLnBrk="1" fontAlgn="auto" latinLnBrk="0" hangingPunct="1">
              <a:lnSpc>
                <a:spcPct val="100000"/>
              </a:lnSpc>
              <a:spcBef>
                <a:spcPts val="0"/>
              </a:spcBef>
              <a:spcAft>
                <a:spcPts val="0"/>
              </a:spcAft>
              <a:buClrTx/>
              <a:buSzTx/>
              <a:buFontTx/>
              <a:buNone/>
              <a:tabLst/>
              <a:defRPr/>
            </a:pPr>
            <a:fld id="{006BE02D-20C0-F840-AFAC-BEA99C74FDC2}" type="slidenum">
              <a:rPr kumimoji="0" lang="en-US" sz="1200" b="0" i="0" u="none" strike="noStrike" kern="1200" cap="none" spc="0" normalizeH="0" baseline="0" noProof="0" smtClean="0">
                <a:ln>
                  <a:noFill/>
                </a:ln>
                <a:solidFill>
                  <a:prstClr val="black"/>
                </a:solidFill>
                <a:effectLst/>
                <a:uLnTx/>
                <a:uFillTx/>
                <a:latin typeface="Franklin Gothic Book" panose="020B0503020102020204" pitchFamily="34" charset="0"/>
                <a:ea typeface="+mn-ea"/>
                <a:cs typeface="+mn-cs"/>
              </a:rPr>
              <a:pPr marL="0" marR="0" lvl="0" indent="0" algn="r" defTabSz="1828434" rtl="0" eaLnBrk="1" fontAlgn="auto" latinLnBrk="0" hangingPunct="1">
                <a:lnSpc>
                  <a:spcPct val="100000"/>
                </a:lnSpc>
                <a:spcBef>
                  <a:spcPts val="0"/>
                </a:spcBef>
                <a:spcAft>
                  <a:spcPts val="0"/>
                </a:spcAft>
                <a:buClrTx/>
                <a:buSzTx/>
                <a:buFontTx/>
                <a:buNone/>
                <a:tabLst/>
                <a:defRPr/>
              </a:pPr>
              <a:t>53</a:t>
            </a:fld>
            <a:endParaRPr kumimoji="0" lang="en-US" sz="1200" b="0" i="0" u="none" strike="noStrike" kern="1200" cap="none" spc="0" normalizeH="0" baseline="0" noProof="0" dirty="0">
              <a:ln>
                <a:noFill/>
              </a:ln>
              <a:solidFill>
                <a:prstClr val="black"/>
              </a:solidFill>
              <a:effectLst/>
              <a:uLnTx/>
              <a:uFillTx/>
              <a:latin typeface="Franklin Gothic Book" panose="020B0503020102020204" pitchFamily="34" charset="0"/>
              <a:ea typeface="+mn-ea"/>
              <a:cs typeface="+mn-cs"/>
            </a:endParaRPr>
          </a:p>
        </p:txBody>
      </p:sp>
    </p:spTree>
    <p:extLst>
      <p:ext uri="{BB962C8B-B14F-4D97-AF65-F5344CB8AC3E}">
        <p14:creationId xmlns:p14="http://schemas.microsoft.com/office/powerpoint/2010/main" val="118446421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US"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5DB1B-5EA3-425E-B049-5DA6ADB2C75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4B4314A-1D09-4E6B-0939-9D43C16C1B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5B31D5D-4DBA-4C88-846D-DD5BDE9585E4}"/>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5" name="Footer Placeholder 4">
            <a:extLst>
              <a:ext uri="{FF2B5EF4-FFF2-40B4-BE49-F238E27FC236}">
                <a16:creationId xmlns:a16="http://schemas.microsoft.com/office/drawing/2014/main" id="{D788ABF9-4308-5AA5-EF67-8F493427E7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6B9ADC-4419-2183-9768-F9B60148ED67}"/>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2919828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D92498-164B-EC52-68A2-2C5E15A4C8A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325D694-3B9F-403A-19F0-409792A989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BA1E31F-4063-0EB6-B408-36BCEA816A27}"/>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5" name="Footer Placeholder 4">
            <a:extLst>
              <a:ext uri="{FF2B5EF4-FFF2-40B4-BE49-F238E27FC236}">
                <a16:creationId xmlns:a16="http://schemas.microsoft.com/office/drawing/2014/main" id="{9EA6303A-C73E-BFDD-ECB6-B9A52CAD00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FD1E9F-FB0E-73A4-F35E-B2B904C219B8}"/>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702412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A3182-550D-DF00-F8A8-6AF12BB6AA7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1C2BCD8-62B5-C6B8-37B9-BCE0B3A5CB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E53EE9-3AC8-67A3-9E7A-B67971B84C67}"/>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5" name="Footer Placeholder 4">
            <a:extLst>
              <a:ext uri="{FF2B5EF4-FFF2-40B4-BE49-F238E27FC236}">
                <a16:creationId xmlns:a16="http://schemas.microsoft.com/office/drawing/2014/main" id="{E44474F7-FACC-A4DB-F7A4-0752A68DFF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51AD3FB-5558-598A-7D53-0775881955FD}"/>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4598528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2BB7B-4FCD-C979-8B4B-C6E5946C3B2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3C97BA-17F7-CD0C-8B21-BFDF867ED7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8EC5676-F2EC-DC13-9645-AA3489010C6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DE24652-C9D0-971B-CFD8-022DFBD9082C}"/>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6" name="Footer Placeholder 5">
            <a:extLst>
              <a:ext uri="{FF2B5EF4-FFF2-40B4-BE49-F238E27FC236}">
                <a16:creationId xmlns:a16="http://schemas.microsoft.com/office/drawing/2014/main" id="{3247250B-3211-52A4-194D-399B209BBF1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0289BA-13BD-3D75-6137-820C65D2FFEE}"/>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1087631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09689-06F3-9205-099C-743165D3316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A0EDF8F-BF18-19DF-D5FC-847319CE63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59FA93-EA1D-870F-0878-379937E678A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81A9D9B-B2B7-36A5-D6BB-72D18FBD80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61AF912-BED7-F603-998D-BBEFC133C3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739744F-D686-86B3-752D-CE5B6BDF22E7}"/>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8" name="Footer Placeholder 7">
            <a:extLst>
              <a:ext uri="{FF2B5EF4-FFF2-40B4-BE49-F238E27FC236}">
                <a16:creationId xmlns:a16="http://schemas.microsoft.com/office/drawing/2014/main" id="{B7103611-40BD-8EAD-BA84-71CB774FCDD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EA7F654-EA5B-B306-8E57-ED10DD515A4A}"/>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2955504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D7ECC-E3CC-5931-7EBD-4735637E161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AF6E63A-1801-9722-7B30-708C2B4530B7}"/>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4" name="Footer Placeholder 3">
            <a:extLst>
              <a:ext uri="{FF2B5EF4-FFF2-40B4-BE49-F238E27FC236}">
                <a16:creationId xmlns:a16="http://schemas.microsoft.com/office/drawing/2014/main" id="{2DC497DC-6F41-2256-11EA-8E1B8543E5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6A1E18A-C408-21BC-34F7-1DD172C64713}"/>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876531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5CB2BF-E2D3-FABA-11D5-1D4CDC9503D7}"/>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3" name="Footer Placeholder 2">
            <a:extLst>
              <a:ext uri="{FF2B5EF4-FFF2-40B4-BE49-F238E27FC236}">
                <a16:creationId xmlns:a16="http://schemas.microsoft.com/office/drawing/2014/main" id="{403FA2E7-3F84-4541-6F86-7E8865C9174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870452D-3059-568C-2D1B-F1F61130C751}"/>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2139867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70133-00CC-D7CA-A04D-BDCAB09EB9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2CB3687-6C39-1AE7-92E1-4276307A973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031BD9-4688-86E2-C4A7-6A73C5E3C5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2FB977-B2B6-54B2-3EE1-ACA8AF4A69A8}"/>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6" name="Footer Placeholder 5">
            <a:extLst>
              <a:ext uri="{FF2B5EF4-FFF2-40B4-BE49-F238E27FC236}">
                <a16:creationId xmlns:a16="http://schemas.microsoft.com/office/drawing/2014/main" id="{9197EFDB-3BD2-4625-19A9-9FBFFE51D05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B225E3-D490-0835-AC1E-ECE1DE17428F}"/>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4014467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74EC3-4B28-90A1-1444-13BE77A342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CC60DC1-B21A-EF7B-DB98-6AF248C7B9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B71DDE4-D2D0-D38B-227B-174380478E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B5C6C8-8173-80CF-2596-AD6443B799EC}"/>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6" name="Footer Placeholder 5">
            <a:extLst>
              <a:ext uri="{FF2B5EF4-FFF2-40B4-BE49-F238E27FC236}">
                <a16:creationId xmlns:a16="http://schemas.microsoft.com/office/drawing/2014/main" id="{FB303CAF-DFC8-DA88-64CE-F57045B86F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B5DDC61-248F-EC96-9DA2-E1F42653D187}"/>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1234218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68C99-4A3A-4B95-3DBA-4793668FAB5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6B7B967-3538-22C9-16C9-D450C79265B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86FEF2-097A-9212-CBAA-715AE4BBBDD0}"/>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5" name="Footer Placeholder 4">
            <a:extLst>
              <a:ext uri="{FF2B5EF4-FFF2-40B4-BE49-F238E27FC236}">
                <a16:creationId xmlns:a16="http://schemas.microsoft.com/office/drawing/2014/main" id="{3284E557-F18D-9360-DCA0-49413F7FCD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794F84-6BE9-D047-81E9-D3B27A5484DC}"/>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37382653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EEBFD-09C7-B42B-F4DE-DCEA1968477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C57A01-BF30-9B82-92B5-3B7A4086C1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4D4F04-51B1-0620-AF65-5E126943D602}"/>
              </a:ext>
            </a:extLst>
          </p:cNvPr>
          <p:cNvSpPr>
            <a:spLocks noGrp="1"/>
          </p:cNvSpPr>
          <p:nvPr>
            <p:ph type="dt" sz="half" idx="10"/>
          </p:nvPr>
        </p:nvSpPr>
        <p:spPr/>
        <p:txBody>
          <a:bodyPr/>
          <a:lstStyle/>
          <a:p>
            <a:fld id="{0D9B56FC-2EE5-41A6-8C4B-CFEFE5CAAA57}" type="datetimeFigureOut">
              <a:rPr lang="en-US" smtClean="0"/>
              <a:t>4/15/2025</a:t>
            </a:fld>
            <a:endParaRPr lang="en-US"/>
          </a:p>
        </p:txBody>
      </p:sp>
      <p:sp>
        <p:nvSpPr>
          <p:cNvPr id="5" name="Footer Placeholder 4">
            <a:extLst>
              <a:ext uri="{FF2B5EF4-FFF2-40B4-BE49-F238E27FC236}">
                <a16:creationId xmlns:a16="http://schemas.microsoft.com/office/drawing/2014/main" id="{56298BF0-E11F-5EEC-F123-1206D4C4B99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0C07D01-E173-4CB8-0DBA-9A2F167E33B4}"/>
              </a:ext>
            </a:extLst>
          </p:cNvPr>
          <p:cNvSpPr>
            <a:spLocks noGrp="1"/>
          </p:cNvSpPr>
          <p:nvPr>
            <p:ph type="sldNum" sz="quarter" idx="12"/>
          </p:nvPr>
        </p:nvSpPr>
        <p:spPr/>
        <p:txBody>
          <a:bodyPr/>
          <a:lstStyle/>
          <a:p>
            <a:fld id="{586BA3A8-DFEA-4F2A-8ED3-0389F4CEBADF}" type="slidenum">
              <a:rPr lang="en-US" smtClean="0"/>
              <a:t>‹#›</a:t>
            </a:fld>
            <a:endParaRPr lang="en-US"/>
          </a:p>
        </p:txBody>
      </p:sp>
    </p:spTree>
    <p:extLst>
      <p:ext uri="{BB962C8B-B14F-4D97-AF65-F5344CB8AC3E}">
        <p14:creationId xmlns:p14="http://schemas.microsoft.com/office/powerpoint/2010/main" val="2298282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2_Value Prop Section Title Slide ">
    <p:spTree>
      <p:nvGrpSpPr>
        <p:cNvPr id="1" name=""/>
        <p:cNvGrpSpPr/>
        <p:nvPr/>
      </p:nvGrpSpPr>
      <p:grpSpPr>
        <a:xfrm>
          <a:off x="0" y="0"/>
          <a:ext cx="0" cy="0"/>
          <a:chOff x="0" y="0"/>
          <a:chExt cx="0" cy="0"/>
        </a:xfrm>
      </p:grpSpPr>
      <p:sp>
        <p:nvSpPr>
          <p:cNvPr id="7" name="Text Placeholder 19">
            <a:extLst>
              <a:ext uri="{FF2B5EF4-FFF2-40B4-BE49-F238E27FC236}">
                <a16:creationId xmlns:a16="http://schemas.microsoft.com/office/drawing/2014/main" id="{3D9864C9-0C79-A543-8061-68FB6391AB81}"/>
              </a:ext>
            </a:extLst>
          </p:cNvPr>
          <p:cNvSpPr>
            <a:spLocks noGrp="1"/>
          </p:cNvSpPr>
          <p:nvPr>
            <p:ph type="body" sz="quarter" idx="10" hasCustomPrompt="1"/>
          </p:nvPr>
        </p:nvSpPr>
        <p:spPr>
          <a:xfrm>
            <a:off x="815068" y="1484272"/>
            <a:ext cx="10339069" cy="1689276"/>
          </a:xfrm>
          <a:prstGeom prst="rect">
            <a:avLst/>
          </a:prstGeom>
        </p:spPr>
        <p:txBody>
          <a:bodyPr/>
          <a:lstStyle>
            <a:lvl1pPr>
              <a:lnSpc>
                <a:spcPts val="6500"/>
              </a:lnSpc>
              <a:defRPr sz="6900" b="0" i="0">
                <a:solidFill>
                  <a:schemeClr val="bg1"/>
                </a:solidFill>
                <a:latin typeface="Franklin Gothic Medium" panose="020B060302010202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click to edit master</a:t>
            </a:r>
          </a:p>
        </p:txBody>
      </p:sp>
      <p:sp>
        <p:nvSpPr>
          <p:cNvPr id="15" name="Text Placeholder 19">
            <a:extLst>
              <a:ext uri="{FF2B5EF4-FFF2-40B4-BE49-F238E27FC236}">
                <a16:creationId xmlns:a16="http://schemas.microsoft.com/office/drawing/2014/main" id="{C9002787-DD97-9F4F-83DF-A6411DDCA0F1}"/>
              </a:ext>
            </a:extLst>
          </p:cNvPr>
          <p:cNvSpPr>
            <a:spLocks noGrp="1"/>
          </p:cNvSpPr>
          <p:nvPr>
            <p:ph type="body" sz="quarter" idx="15" hasCustomPrompt="1"/>
          </p:nvPr>
        </p:nvSpPr>
        <p:spPr>
          <a:xfrm>
            <a:off x="5228444" y="3208160"/>
            <a:ext cx="5925693" cy="2865036"/>
          </a:xfrm>
          <a:prstGeom prst="rect">
            <a:avLst/>
          </a:prstGeom>
        </p:spPr>
        <p:txBody>
          <a:bodyPr/>
          <a:lstStyle>
            <a:lvl1pPr algn="l">
              <a:lnSpc>
                <a:spcPct val="150000"/>
              </a:lnSpc>
              <a:defRPr sz="1800" b="0" i="0" spc="0">
                <a:solidFill>
                  <a:schemeClr val="bg1"/>
                </a:solidFill>
                <a:latin typeface="Franklin Gothic Medium" panose="020B060302010202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Click to edit master</a:t>
            </a:r>
          </a:p>
        </p:txBody>
      </p:sp>
      <p:sp>
        <p:nvSpPr>
          <p:cNvPr id="9" name="Rectangle 8">
            <a:extLst>
              <a:ext uri="{FF2B5EF4-FFF2-40B4-BE49-F238E27FC236}">
                <a16:creationId xmlns:a16="http://schemas.microsoft.com/office/drawing/2014/main" id="{379CE8FA-30B4-FC4F-8813-C61EA0331B19}"/>
              </a:ext>
            </a:extLst>
          </p:cNvPr>
          <p:cNvSpPr/>
          <p:nvPr userDrawn="1"/>
        </p:nvSpPr>
        <p:spPr>
          <a:xfrm>
            <a:off x="0" y="0"/>
            <a:ext cx="12192000" cy="6858000"/>
          </a:xfrm>
          <a:prstGeom prst="rect">
            <a:avLst/>
          </a:prstGeom>
          <a:solidFill>
            <a:srgbClr val="22417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10" name="Rectangle 9">
            <a:extLst>
              <a:ext uri="{FF2B5EF4-FFF2-40B4-BE49-F238E27FC236}">
                <a16:creationId xmlns:a16="http://schemas.microsoft.com/office/drawing/2014/main" id="{8E333480-F232-9C4D-9F4E-BCB67492E3DF}"/>
              </a:ext>
            </a:extLst>
          </p:cNvPr>
          <p:cNvSpPr/>
          <p:nvPr userDrawn="1"/>
        </p:nvSpPr>
        <p:spPr>
          <a:xfrm>
            <a:off x="964459" y="3496381"/>
            <a:ext cx="1709966" cy="54864"/>
          </a:xfrm>
          <a:prstGeom prst="rect">
            <a:avLst/>
          </a:prstGeom>
          <a:solidFill>
            <a:srgbClr val="F25C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3" name="Picture 2" descr="A picture containing person, table, indoor, cutting&#10;&#10;Description automatically generated">
            <a:extLst>
              <a:ext uri="{FF2B5EF4-FFF2-40B4-BE49-F238E27FC236}">
                <a16:creationId xmlns:a16="http://schemas.microsoft.com/office/drawing/2014/main" id="{9BA0C31B-2540-144C-AB6A-0035303A56C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a:off x="-222795" y="0"/>
            <a:ext cx="12414795" cy="6858000"/>
          </a:xfrm>
          <a:prstGeom prst="rect">
            <a:avLst/>
          </a:prstGeom>
        </p:spPr>
      </p:pic>
      <p:sp>
        <p:nvSpPr>
          <p:cNvPr id="16" name="Rectangle 15">
            <a:extLst>
              <a:ext uri="{FF2B5EF4-FFF2-40B4-BE49-F238E27FC236}">
                <a16:creationId xmlns:a16="http://schemas.microsoft.com/office/drawing/2014/main" id="{36BCB71C-3039-124A-A667-8E191A44035E}"/>
              </a:ext>
            </a:extLst>
          </p:cNvPr>
          <p:cNvSpPr/>
          <p:nvPr userDrawn="1"/>
        </p:nvSpPr>
        <p:spPr>
          <a:xfrm>
            <a:off x="-222795" y="15240"/>
            <a:ext cx="12414795" cy="6858000"/>
          </a:xfrm>
          <a:prstGeom prst="rect">
            <a:avLst/>
          </a:prstGeom>
          <a:solidFill>
            <a:srgbClr val="22417B">
              <a:alpha val="5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17" name="Text Placeholder 19">
            <a:extLst>
              <a:ext uri="{FF2B5EF4-FFF2-40B4-BE49-F238E27FC236}">
                <a16:creationId xmlns:a16="http://schemas.microsoft.com/office/drawing/2014/main" id="{FE8BF371-4B8E-E140-856C-ED7B3E374EE3}"/>
              </a:ext>
            </a:extLst>
          </p:cNvPr>
          <p:cNvSpPr>
            <a:spLocks noGrp="1"/>
          </p:cNvSpPr>
          <p:nvPr>
            <p:ph type="body" sz="quarter" idx="16" hasCustomPrompt="1"/>
          </p:nvPr>
        </p:nvSpPr>
        <p:spPr>
          <a:xfrm>
            <a:off x="815068" y="1158240"/>
            <a:ext cx="10339069" cy="2030548"/>
          </a:xfrm>
          <a:prstGeom prst="rect">
            <a:avLst/>
          </a:prstGeom>
        </p:spPr>
        <p:txBody>
          <a:bodyPr/>
          <a:lstStyle>
            <a:lvl1pPr>
              <a:lnSpc>
                <a:spcPts val="6500"/>
              </a:lnSpc>
              <a:defRPr sz="4000" b="1"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Click to edit master</a:t>
            </a:r>
          </a:p>
        </p:txBody>
      </p:sp>
      <p:sp>
        <p:nvSpPr>
          <p:cNvPr id="18" name="Text Placeholder 19">
            <a:extLst>
              <a:ext uri="{FF2B5EF4-FFF2-40B4-BE49-F238E27FC236}">
                <a16:creationId xmlns:a16="http://schemas.microsoft.com/office/drawing/2014/main" id="{915E2F74-385C-6948-811E-B70931B9D942}"/>
              </a:ext>
            </a:extLst>
          </p:cNvPr>
          <p:cNvSpPr>
            <a:spLocks noGrp="1"/>
          </p:cNvSpPr>
          <p:nvPr>
            <p:ph type="body" sz="quarter" idx="17" hasCustomPrompt="1"/>
          </p:nvPr>
        </p:nvSpPr>
        <p:spPr>
          <a:xfrm>
            <a:off x="5228444" y="3223400"/>
            <a:ext cx="5925693" cy="2865036"/>
          </a:xfrm>
          <a:prstGeom prst="rect">
            <a:avLst/>
          </a:prstGeom>
        </p:spPr>
        <p:txBody>
          <a:bodyPr/>
          <a:lstStyle>
            <a:lvl1pPr algn="l">
              <a:lnSpc>
                <a:spcPct val="150000"/>
              </a:lnSpc>
              <a:defRPr sz="1800" b="0" i="0" spc="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Click to edit master</a:t>
            </a:r>
          </a:p>
        </p:txBody>
      </p:sp>
      <p:sp>
        <p:nvSpPr>
          <p:cNvPr id="19" name="Rectangle 18">
            <a:extLst>
              <a:ext uri="{FF2B5EF4-FFF2-40B4-BE49-F238E27FC236}">
                <a16:creationId xmlns:a16="http://schemas.microsoft.com/office/drawing/2014/main" id="{DADCF15C-7D9C-4446-AC4B-1F9F78E52329}"/>
              </a:ext>
            </a:extLst>
          </p:cNvPr>
          <p:cNvSpPr/>
          <p:nvPr userDrawn="1"/>
        </p:nvSpPr>
        <p:spPr>
          <a:xfrm>
            <a:off x="888239" y="3420181"/>
            <a:ext cx="1709966" cy="54864"/>
          </a:xfrm>
          <a:prstGeom prst="rect">
            <a:avLst/>
          </a:prstGeom>
          <a:solidFill>
            <a:srgbClr val="F25C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pic>
        <p:nvPicPr>
          <p:cNvPr id="21" name="Picture 20">
            <a:extLst>
              <a:ext uri="{FF2B5EF4-FFF2-40B4-BE49-F238E27FC236}">
                <a16:creationId xmlns:a16="http://schemas.microsoft.com/office/drawing/2014/main" id="{20BBF855-AF85-7346-B0C4-F0EAE6EF420D}"/>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455793" y="6356626"/>
            <a:ext cx="1396688" cy="217945"/>
          </a:xfrm>
          <a:prstGeom prst="rect">
            <a:avLst/>
          </a:prstGeom>
        </p:spPr>
      </p:pic>
    </p:spTree>
    <p:extLst>
      <p:ext uri="{BB962C8B-B14F-4D97-AF65-F5344CB8AC3E}">
        <p14:creationId xmlns:p14="http://schemas.microsoft.com/office/powerpoint/2010/main" val="4296671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Bulleted List">
    <p:spTree>
      <p:nvGrpSpPr>
        <p:cNvPr id="1" name=""/>
        <p:cNvGrpSpPr/>
        <p:nvPr/>
      </p:nvGrpSpPr>
      <p:grpSpPr>
        <a:xfrm>
          <a:off x="0" y="0"/>
          <a:ext cx="0" cy="0"/>
          <a:chOff x="0" y="0"/>
          <a:chExt cx="0" cy="0"/>
        </a:xfrm>
      </p:grpSpPr>
      <p:sp>
        <p:nvSpPr>
          <p:cNvPr id="20" name="Text Placeholder 19">
            <a:extLst>
              <a:ext uri="{FF2B5EF4-FFF2-40B4-BE49-F238E27FC236}">
                <a16:creationId xmlns:a16="http://schemas.microsoft.com/office/drawing/2014/main" id="{FA90CB9A-41E5-E747-BE5E-3392EA3AAF3D}"/>
              </a:ext>
            </a:extLst>
          </p:cNvPr>
          <p:cNvSpPr>
            <a:spLocks noGrp="1"/>
          </p:cNvSpPr>
          <p:nvPr>
            <p:ph type="body" sz="quarter" idx="10" hasCustomPrompt="1"/>
          </p:nvPr>
        </p:nvSpPr>
        <p:spPr>
          <a:xfrm>
            <a:off x="1414151" y="718344"/>
            <a:ext cx="9892670" cy="1038267"/>
          </a:xfrm>
          <a:prstGeom prst="rect">
            <a:avLst/>
          </a:prstGeom>
        </p:spPr>
        <p:txBody>
          <a:bodyPr/>
          <a:lstStyle>
            <a:lvl1pPr>
              <a:lnSpc>
                <a:spcPts val="6500"/>
              </a:lnSpc>
              <a:defRPr sz="2400" b="0" i="0">
                <a:solidFill>
                  <a:srgbClr val="22417B"/>
                </a:solidFill>
                <a:latin typeface="Verdana" panose="020B0604030504040204" pitchFamily="34" charset="0"/>
                <a:ea typeface="Verdana" panose="020B0604030504040204" pitchFamily="34" charset="0"/>
                <a:cs typeface="Verdana" panose="020B060403050404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Click to edit master</a:t>
            </a:r>
          </a:p>
        </p:txBody>
      </p:sp>
      <p:sp>
        <p:nvSpPr>
          <p:cNvPr id="13" name="Text Placeholder 19">
            <a:extLst>
              <a:ext uri="{FF2B5EF4-FFF2-40B4-BE49-F238E27FC236}">
                <a16:creationId xmlns:a16="http://schemas.microsoft.com/office/drawing/2014/main" id="{7058D2FB-77BA-3848-BDA3-1BC8B7B30AD6}"/>
              </a:ext>
            </a:extLst>
          </p:cNvPr>
          <p:cNvSpPr>
            <a:spLocks noGrp="1"/>
          </p:cNvSpPr>
          <p:nvPr>
            <p:ph type="body" sz="quarter" idx="23" hasCustomPrompt="1"/>
          </p:nvPr>
        </p:nvSpPr>
        <p:spPr>
          <a:xfrm>
            <a:off x="1461433" y="2630347"/>
            <a:ext cx="9845388" cy="3206574"/>
          </a:xfrm>
          <a:prstGeom prst="rect">
            <a:avLst/>
          </a:prstGeom>
        </p:spPr>
        <p:txBody>
          <a:bodyPr/>
          <a:lstStyle>
            <a:lvl1pPr marL="228600" marR="0" indent="-228600" algn="l" defTabSz="914217" rtl="0" eaLnBrk="1" fontAlgn="auto" latinLnBrk="0" hangingPunct="1">
              <a:lnSpc>
                <a:spcPct val="150000"/>
              </a:lnSpc>
              <a:spcBef>
                <a:spcPts val="1000"/>
              </a:spcBef>
              <a:spcAft>
                <a:spcPts val="0"/>
              </a:spcAft>
              <a:buClr>
                <a:srgbClr val="F75152"/>
              </a:buClr>
              <a:buSzTx/>
              <a:buFont typeface="Wingdings" pitchFamily="2" charset="2"/>
              <a:buChar char="§"/>
              <a:tabLst/>
              <a:defRPr sz="1800" b="0" i="0" spc="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lorem ipsum des </a:t>
            </a:r>
            <a:r>
              <a:rPr lang="en-US" dirty="0" err="1"/>
              <a:t>colores</a:t>
            </a:r>
            <a:r>
              <a:rPr lang="en-US" dirty="0"/>
              <a:t> </a:t>
            </a:r>
            <a:r>
              <a:rPr lang="en-US" dirty="0" err="1"/>
              <a:t>mastrest</a:t>
            </a:r>
            <a:r>
              <a:rPr lang="en-US" dirty="0"/>
              <a:t> des </a:t>
            </a:r>
            <a:r>
              <a:rPr lang="en-US" dirty="0" err="1"/>
              <a:t>eliqiuem</a:t>
            </a:r>
            <a:endParaRPr lang="en-US" dirty="0"/>
          </a:p>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a:t>
            </a:r>
          </a:p>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lorem ipsum des </a:t>
            </a:r>
            <a:r>
              <a:rPr lang="en-US" dirty="0" err="1"/>
              <a:t>colores</a:t>
            </a:r>
            <a:r>
              <a:rPr lang="en-US" dirty="0"/>
              <a:t> </a:t>
            </a:r>
            <a:r>
              <a:rPr lang="en-US" dirty="0" err="1"/>
              <a:t>mastrest</a:t>
            </a:r>
            <a:r>
              <a:rPr lang="en-US" dirty="0"/>
              <a:t> des </a:t>
            </a:r>
            <a:r>
              <a:rPr lang="en-US" dirty="0" err="1"/>
              <a:t>eliqiuem</a:t>
            </a:r>
            <a:endParaRPr lang="en-US" dirty="0"/>
          </a:p>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a:t>
            </a:r>
          </a:p>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lorem ipsum des </a:t>
            </a:r>
            <a:r>
              <a:rPr lang="en-US" dirty="0" err="1"/>
              <a:t>colores</a:t>
            </a:r>
            <a:r>
              <a:rPr lang="en-US" dirty="0"/>
              <a:t> </a:t>
            </a:r>
            <a:r>
              <a:rPr lang="en-US" dirty="0" err="1"/>
              <a:t>mastrest</a:t>
            </a:r>
            <a:r>
              <a:rPr lang="en-US" dirty="0"/>
              <a:t> des </a:t>
            </a:r>
            <a:r>
              <a:rPr lang="en-US" dirty="0" err="1"/>
              <a:t>eliqiuem</a:t>
            </a:r>
            <a:endParaRPr lang="en-US" dirty="0"/>
          </a:p>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a:t>
            </a:r>
          </a:p>
          <a:p>
            <a:pPr marL="228600" marR="0" lvl="0" indent="-228600" algn="l" defTabSz="914217" rtl="0" eaLnBrk="1" fontAlgn="auto" latinLnBrk="0" hangingPunct="1">
              <a:lnSpc>
                <a:spcPct val="150000"/>
              </a:lnSpc>
              <a:spcBef>
                <a:spcPts val="1000"/>
              </a:spcBef>
              <a:spcAft>
                <a:spcPts val="0"/>
              </a:spcAft>
              <a:buClr>
                <a:srgbClr val="F25C4D"/>
              </a:buClr>
              <a:buSzTx/>
              <a:buFont typeface="Wingdings" pitchFamily="2" charset="2"/>
              <a:buChar char="§"/>
              <a:tabLst/>
              <a:defRPr/>
            </a:pPr>
            <a:endParaRPr lang="en-US" dirty="0"/>
          </a:p>
          <a:p>
            <a:pPr lvl="0"/>
            <a:endParaRPr lang="en-US" dirty="0"/>
          </a:p>
        </p:txBody>
      </p:sp>
      <p:pic>
        <p:nvPicPr>
          <p:cNvPr id="4" name="Picture 3" descr="A close up of a sign&#10;&#10;Description automatically generated">
            <a:extLst>
              <a:ext uri="{FF2B5EF4-FFF2-40B4-BE49-F238E27FC236}">
                <a16:creationId xmlns:a16="http://schemas.microsoft.com/office/drawing/2014/main" id="{15BF4B1B-F445-AF4D-B29A-CF74B4A2E138}"/>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48827" y="6385035"/>
            <a:ext cx="1336070" cy="208486"/>
          </a:xfrm>
          <a:prstGeom prst="rect">
            <a:avLst/>
          </a:prstGeom>
        </p:spPr>
      </p:pic>
      <p:sp>
        <p:nvSpPr>
          <p:cNvPr id="5" name="Rectangle 4">
            <a:extLst>
              <a:ext uri="{FF2B5EF4-FFF2-40B4-BE49-F238E27FC236}">
                <a16:creationId xmlns:a16="http://schemas.microsoft.com/office/drawing/2014/main" id="{B562F165-9A9D-7744-B68F-9DE404D2F651}"/>
              </a:ext>
            </a:extLst>
          </p:cNvPr>
          <p:cNvSpPr/>
          <p:nvPr userDrawn="1"/>
        </p:nvSpPr>
        <p:spPr>
          <a:xfrm>
            <a:off x="885180" y="1756610"/>
            <a:ext cx="1709966" cy="54864"/>
          </a:xfrm>
          <a:prstGeom prst="rect">
            <a:avLst/>
          </a:prstGeom>
          <a:solidFill>
            <a:srgbClr val="F751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Tree>
    <p:extLst>
      <p:ext uri="{BB962C8B-B14F-4D97-AF65-F5344CB8AC3E}">
        <p14:creationId xmlns:p14="http://schemas.microsoft.com/office/powerpoint/2010/main" val="1950490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Only title">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5D1BFA53-270D-524F-74E4-285012A8A83F}"/>
              </a:ext>
            </a:extLst>
          </p:cNvPr>
          <p:cNvSpPr>
            <a:spLocks noGrp="1"/>
          </p:cNvSpPr>
          <p:nvPr>
            <p:ph type="title" hasCustomPrompt="1"/>
          </p:nvPr>
        </p:nvSpPr>
        <p:spPr/>
        <p:txBody>
          <a:bodyPr/>
          <a:lstStyle/>
          <a:p>
            <a:r>
              <a:rPr lang="en-GB" dirty="0"/>
              <a:t>This space is for your headline </a:t>
            </a:r>
          </a:p>
        </p:txBody>
      </p:sp>
      <p:sp>
        <p:nvSpPr>
          <p:cNvPr id="5" name="Date_DateCustomB">
            <a:extLst>
              <a:ext uri="{FF2B5EF4-FFF2-40B4-BE49-F238E27FC236}">
                <a16:creationId xmlns:a16="http://schemas.microsoft.com/office/drawing/2014/main" id="{DBB594EA-1FEF-DC40-A3A8-4BA43111A7D2}"/>
              </a:ext>
            </a:extLst>
          </p:cNvPr>
          <p:cNvSpPr>
            <a:spLocks noGrp="1"/>
          </p:cNvSpPr>
          <p:nvPr>
            <p:ph type="dt" sz="half" idx="10"/>
          </p:nvPr>
        </p:nvSpPr>
        <p:spPr/>
        <p:txBody>
          <a:bodyPr/>
          <a:lstStyle/>
          <a:p>
            <a:endParaRPr lang="en-GB" dirty="0"/>
          </a:p>
        </p:txBody>
      </p:sp>
      <p:sp>
        <p:nvSpPr>
          <p:cNvPr id="6" name="FLD_PresentationTitle">
            <a:extLst>
              <a:ext uri="{FF2B5EF4-FFF2-40B4-BE49-F238E27FC236}">
                <a16:creationId xmlns:a16="http://schemas.microsoft.com/office/drawing/2014/main" id="{F8A17A95-8524-059D-1497-74EC656DBB1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9FD51DF-2C28-847C-7D49-78C25C015485}"/>
              </a:ext>
            </a:extLst>
          </p:cNvPr>
          <p:cNvSpPr>
            <a:spLocks noGrp="1"/>
          </p:cNvSpPr>
          <p:nvPr>
            <p:ph type="sldNum" sz="quarter" idx="12"/>
          </p:nvPr>
        </p:nvSpPr>
        <p:spPr/>
        <p:txBody>
          <a:bodyPr/>
          <a:lstStyle/>
          <a:p>
            <a:fld id="{BE459162-0D30-784D-9ED6-FB04668B2BB3}" type="slidenum">
              <a:rPr lang="en-GB" smtClean="0"/>
              <a:pPr/>
              <a:t>‹#›</a:t>
            </a:fld>
            <a:endParaRPr lang="en-GB" dirty="0"/>
          </a:p>
        </p:txBody>
      </p:sp>
    </p:spTree>
    <p:extLst>
      <p:ext uri="{BB962C8B-B14F-4D97-AF65-F5344CB8AC3E}">
        <p14:creationId xmlns:p14="http://schemas.microsoft.com/office/powerpoint/2010/main" val="1865399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727077" y="365126"/>
            <a:ext cx="7964295" cy="1044575"/>
          </a:xfrm>
        </p:spPr>
        <p:txBody>
          <a:bodyPr/>
          <a:lstStyle>
            <a:lvl1pPr>
              <a:defRPr>
                <a:latin typeface="+mj-lt"/>
              </a:defRPr>
            </a:lvl1pPr>
          </a:lstStyle>
          <a:p>
            <a:r>
              <a:rPr lang="en-GB" dirty="0"/>
              <a:t>This space is for your headline</a:t>
            </a:r>
          </a:p>
        </p:txBody>
      </p:sp>
      <p:sp>
        <p:nvSpPr>
          <p:cNvPr id="4" name="Text Placeholder 3">
            <a:extLst>
              <a:ext uri="{FF2B5EF4-FFF2-40B4-BE49-F238E27FC236}">
                <a16:creationId xmlns:a16="http://schemas.microsoft.com/office/drawing/2014/main" id="{ADF652DE-8F6C-510C-CF3E-DC6BFC53B6E1}"/>
              </a:ext>
            </a:extLst>
          </p:cNvPr>
          <p:cNvSpPr>
            <a:spLocks noGrp="1"/>
          </p:cNvSpPr>
          <p:nvPr>
            <p:ph type="body" sz="quarter" idx="17" hasCustomPrompt="1"/>
          </p:nvPr>
        </p:nvSpPr>
        <p:spPr>
          <a:xfrm>
            <a:off x="727075" y="1636713"/>
            <a:ext cx="7962900" cy="4572000"/>
          </a:xfrm>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vl6pPr>
              <a:buClr>
                <a:schemeClr val="accent1"/>
              </a:buClr>
              <a:defRPr/>
            </a:lvl6pPr>
            <a:lvl7pPr>
              <a:buClr>
                <a:schemeClr val="accent1"/>
              </a:buClr>
              <a:defRPr/>
            </a:lvl7pPr>
            <a:lvl8pPr>
              <a:buClr>
                <a:schemeClr val="accent1"/>
              </a:buClr>
              <a:defRPr/>
            </a:lvl8pPr>
            <a:lvl9pPr>
              <a:buClr>
                <a:schemeClr val="accent1"/>
              </a:buClr>
              <a:defRPr/>
            </a:lvl9pPr>
          </a:lstStyle>
          <a:p>
            <a:pPr lvl="0"/>
            <a:r>
              <a:rPr lang="en-GB" dirty="0"/>
              <a:t>Click to add text                                                                                    Enter + TAB to view next text style                                                           SHIFT + TAB to view previous text style</a:t>
            </a:r>
          </a:p>
          <a:p>
            <a:pPr lvl="1"/>
            <a:r>
              <a:rPr lang="en-GB" dirty="0"/>
              <a:t>Second level</a:t>
            </a:r>
          </a:p>
          <a:p>
            <a:pPr lvl="2"/>
            <a:r>
              <a:rPr lang="en-GB" dirty="0"/>
              <a:t>Third level</a:t>
            </a:r>
          </a:p>
          <a:p>
            <a:pPr lvl="3"/>
            <a:r>
              <a:rPr lang="en-GB" dirty="0"/>
              <a:t>Fourth level</a:t>
            </a:r>
          </a:p>
          <a:p>
            <a:pPr lvl="4"/>
            <a:r>
              <a:rPr lang="en-GB" dirty="0"/>
              <a:t>Fifth level</a:t>
            </a:r>
          </a:p>
          <a:p>
            <a:pPr lvl="5"/>
            <a:r>
              <a:rPr lang="en-GB" dirty="0"/>
              <a:t>6</a:t>
            </a:r>
          </a:p>
          <a:p>
            <a:pPr lvl="6"/>
            <a:r>
              <a:rPr lang="en-GB" dirty="0"/>
              <a:t>7</a:t>
            </a:r>
          </a:p>
          <a:p>
            <a:pPr lvl="7"/>
            <a:r>
              <a:rPr lang="en-GB" dirty="0"/>
              <a:t>8</a:t>
            </a:r>
          </a:p>
          <a:p>
            <a:pPr lvl="8"/>
            <a:endParaRPr lang="en-GB" dirty="0"/>
          </a:p>
        </p:txBody>
      </p:sp>
      <p:sp>
        <p:nvSpPr>
          <p:cNvPr id="6" name="Date_DateCustomB">
            <a:extLst>
              <a:ext uri="{FF2B5EF4-FFF2-40B4-BE49-F238E27FC236}">
                <a16:creationId xmlns:a16="http://schemas.microsoft.com/office/drawing/2014/main" id="{0D95CBA1-A3EB-7446-02DD-D4217F610188}"/>
              </a:ext>
            </a:extLst>
          </p:cNvPr>
          <p:cNvSpPr>
            <a:spLocks noGrp="1"/>
          </p:cNvSpPr>
          <p:nvPr>
            <p:ph type="dt" sz="half" idx="14"/>
          </p:nvPr>
        </p:nvSpPr>
        <p:spPr/>
        <p:txBody>
          <a:bodyPr/>
          <a:lstStyle/>
          <a:p>
            <a:endParaRPr lang="en-GB" dirty="0"/>
          </a:p>
        </p:txBody>
      </p:sp>
      <p:sp>
        <p:nvSpPr>
          <p:cNvPr id="8" name="FLD_PresentationTitle">
            <a:extLst>
              <a:ext uri="{FF2B5EF4-FFF2-40B4-BE49-F238E27FC236}">
                <a16:creationId xmlns:a16="http://schemas.microsoft.com/office/drawing/2014/main" id="{F260EDF0-243B-D6D4-A640-53E5089190EE}"/>
              </a:ext>
            </a:extLst>
          </p:cNvPr>
          <p:cNvSpPr>
            <a:spLocks noGrp="1"/>
          </p:cNvSpPr>
          <p:nvPr>
            <p:ph type="ftr" sz="quarter" idx="15"/>
          </p:nvPr>
        </p:nvSpPr>
        <p:spPr/>
        <p:txBody>
          <a:bodyPr/>
          <a:lstStyle/>
          <a:p>
            <a:endParaRPr lang="en-GB" dirty="0"/>
          </a:p>
        </p:txBody>
      </p:sp>
      <p:sp>
        <p:nvSpPr>
          <p:cNvPr id="9" name="Slide Number Placeholder 8">
            <a:extLst>
              <a:ext uri="{FF2B5EF4-FFF2-40B4-BE49-F238E27FC236}">
                <a16:creationId xmlns:a16="http://schemas.microsoft.com/office/drawing/2014/main" id="{D39D0A80-8935-280E-FD13-E9B4EE5E5EC2}"/>
              </a:ext>
            </a:extLst>
          </p:cNvPr>
          <p:cNvSpPr>
            <a:spLocks noGrp="1"/>
          </p:cNvSpPr>
          <p:nvPr>
            <p:ph type="sldNum" sz="quarter" idx="16"/>
          </p:nvPr>
        </p:nvSpPr>
        <p:spPr/>
        <p:txBody>
          <a:bodyPr/>
          <a:lstStyle/>
          <a:p>
            <a:fld id="{BE459162-0D30-784D-9ED6-FB04668B2BB3}" type="slidenum">
              <a:rPr lang="en-GB" smtClean="0"/>
              <a:pPr/>
              <a:t>‹#›</a:t>
            </a:fld>
            <a:endParaRPr lang="en-GB" dirty="0"/>
          </a:p>
        </p:txBody>
      </p:sp>
    </p:spTree>
    <p:extLst>
      <p:ext uri="{BB962C8B-B14F-4D97-AF65-F5344CB8AC3E}">
        <p14:creationId xmlns:p14="http://schemas.microsoft.com/office/powerpoint/2010/main" val="4014109926"/>
      </p:ext>
    </p:extLst>
  </p:cSld>
  <p:clrMapOvr>
    <a:masterClrMapping/>
  </p:clrMapOvr>
  <p:extLst>
    <p:ext uri="{DCECCB84-F9BA-43D5-87BE-67443E8EF086}">
      <p15:sldGuideLst xmlns:p15="http://schemas.microsoft.com/office/powerpoint/2012/main">
        <p15:guide id="1" pos="5474">
          <p15:clr>
            <a:srgbClr val="A4A3A4"/>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ontent 3x">
    <p:spTree>
      <p:nvGrpSpPr>
        <p:cNvPr id="1" name=""/>
        <p:cNvGrpSpPr/>
        <p:nvPr/>
      </p:nvGrpSpPr>
      <p:grpSpPr>
        <a:xfrm>
          <a:off x="0" y="0"/>
          <a:ext cx="0" cy="0"/>
          <a:chOff x="0" y="0"/>
          <a:chExt cx="0" cy="0"/>
        </a:xfrm>
      </p:grpSpPr>
      <p:sp>
        <p:nvSpPr>
          <p:cNvPr id="12" name="Title 1"/>
          <p:cNvSpPr>
            <a:spLocks noGrp="1"/>
          </p:cNvSpPr>
          <p:nvPr>
            <p:ph type="title" hasCustomPrompt="1"/>
          </p:nvPr>
        </p:nvSpPr>
        <p:spPr>
          <a:xfrm>
            <a:off x="727075" y="365125"/>
            <a:ext cx="7961612" cy="1044000"/>
          </a:xfrm>
        </p:spPr>
        <p:txBody>
          <a:bodyPr/>
          <a:lstStyle>
            <a:lvl1pPr>
              <a:defRPr>
                <a:latin typeface="+mj-lt"/>
              </a:defRPr>
            </a:lvl1pPr>
          </a:lstStyle>
          <a:p>
            <a:r>
              <a:rPr lang="en-GB" dirty="0"/>
              <a:t>This space is for your headline</a:t>
            </a:r>
          </a:p>
        </p:txBody>
      </p:sp>
      <p:sp>
        <p:nvSpPr>
          <p:cNvPr id="9" name="Content Placeholder 2"/>
          <p:cNvSpPr>
            <a:spLocks noGrp="1"/>
          </p:cNvSpPr>
          <p:nvPr>
            <p:ph sz="quarter" idx="13" hasCustomPrompt="1"/>
          </p:nvPr>
        </p:nvSpPr>
        <p:spPr>
          <a:xfrm>
            <a:off x="727076" y="1636714"/>
            <a:ext cx="3336925" cy="4571999"/>
          </a:xfrm>
        </p:spPr>
        <p:txBody>
          <a:bodyPr/>
          <a:lstStyle>
            <a:lvl1pPr>
              <a:buClr>
                <a:schemeClr val="accent1"/>
              </a:buClr>
              <a:defRPr sz="1800">
                <a:latin typeface="+mn-lt"/>
              </a:defRPr>
            </a:lvl1pPr>
            <a:lvl2pPr>
              <a:buClr>
                <a:schemeClr val="accent1"/>
              </a:buClr>
              <a:defRPr sz="1600">
                <a:latin typeface="+mn-lt"/>
              </a:defRPr>
            </a:lvl2pPr>
            <a:lvl3pPr>
              <a:buClr>
                <a:schemeClr val="accent1"/>
              </a:buClr>
              <a:defRPr sz="1800">
                <a:latin typeface="+mn-lt"/>
              </a:defRPr>
            </a:lvl3pPr>
            <a:lvl4pPr>
              <a:buClr>
                <a:schemeClr val="accent1"/>
              </a:buClr>
              <a:defRPr sz="1600">
                <a:latin typeface="+mn-lt"/>
              </a:defRPr>
            </a:lvl4pPr>
            <a:lvl5pPr>
              <a:buClr>
                <a:schemeClr val="accent1"/>
              </a:buClr>
              <a:defRPr sz="1400">
                <a:latin typeface="+mn-lt"/>
              </a:defRPr>
            </a:lvl5pPr>
          </a:lstStyle>
          <a:p>
            <a:pPr lvl="0"/>
            <a:r>
              <a:rPr lang="en-GB" dirty="0"/>
              <a:t>Click to add text                Enter + TAB to view next text style                                   SHIFT + TAB to view previous text style                                 Or insert imagery, illustrations, charts or graphs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8" name="Content Placeholder 3"/>
          <p:cNvSpPr>
            <a:spLocks noGrp="1"/>
          </p:cNvSpPr>
          <p:nvPr>
            <p:ph sz="quarter" idx="15" hasCustomPrompt="1"/>
          </p:nvPr>
        </p:nvSpPr>
        <p:spPr>
          <a:xfrm>
            <a:off x="4427539" y="1636712"/>
            <a:ext cx="3336925" cy="4572000"/>
          </a:xfrm>
        </p:spPr>
        <p:txBody>
          <a:bodyPr/>
          <a:lstStyle>
            <a:lvl1pPr>
              <a:buClr>
                <a:schemeClr val="accent1"/>
              </a:buClr>
              <a:defRPr sz="1800">
                <a:latin typeface="+mn-lt"/>
              </a:defRPr>
            </a:lvl1pPr>
            <a:lvl2pPr>
              <a:buClr>
                <a:schemeClr val="accent1"/>
              </a:buClr>
              <a:defRPr sz="1600">
                <a:latin typeface="+mn-lt"/>
              </a:defRPr>
            </a:lvl2pPr>
            <a:lvl3pPr>
              <a:buClr>
                <a:schemeClr val="accent1"/>
              </a:buClr>
              <a:defRPr sz="1800">
                <a:latin typeface="+mn-lt"/>
              </a:defRPr>
            </a:lvl3pPr>
            <a:lvl4pPr>
              <a:buClr>
                <a:schemeClr val="accent1"/>
              </a:buClr>
              <a:defRPr sz="1600">
                <a:latin typeface="+mn-lt"/>
              </a:defRPr>
            </a:lvl4pPr>
            <a:lvl5pPr>
              <a:buClr>
                <a:schemeClr val="accent1"/>
              </a:buClr>
              <a:defRPr sz="1400">
                <a:latin typeface="+mn-lt"/>
              </a:defRPr>
            </a:lvl5pPr>
          </a:lstStyle>
          <a:p>
            <a:pPr lvl="0"/>
            <a:r>
              <a:rPr lang="en-GB" dirty="0"/>
              <a:t>Click to add text                Enter + TAB to view next text style                                   SHIFT + TAB to view previous text style                                 Or insert imagery, illustrations, charts or graphs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10" name="Content Placeholder 4"/>
          <p:cNvSpPr>
            <a:spLocks noGrp="1"/>
          </p:cNvSpPr>
          <p:nvPr>
            <p:ph sz="quarter" idx="14" hasCustomPrompt="1"/>
          </p:nvPr>
        </p:nvSpPr>
        <p:spPr>
          <a:xfrm>
            <a:off x="8128002" y="1636712"/>
            <a:ext cx="3338511" cy="4572000"/>
          </a:xfrm>
        </p:spPr>
        <p:txBody>
          <a:bodyPr/>
          <a:lstStyle>
            <a:lvl1pPr>
              <a:buClr>
                <a:schemeClr val="accent1"/>
              </a:buClr>
              <a:defRPr sz="1800">
                <a:latin typeface="+mn-lt"/>
              </a:defRPr>
            </a:lvl1pPr>
            <a:lvl2pPr>
              <a:buClr>
                <a:schemeClr val="accent1"/>
              </a:buClr>
              <a:defRPr sz="1600">
                <a:latin typeface="+mn-lt"/>
              </a:defRPr>
            </a:lvl2pPr>
            <a:lvl3pPr>
              <a:buClr>
                <a:schemeClr val="accent1"/>
              </a:buClr>
              <a:defRPr sz="1800">
                <a:latin typeface="+mn-lt"/>
              </a:defRPr>
            </a:lvl3pPr>
            <a:lvl4pPr>
              <a:buClr>
                <a:schemeClr val="accent1"/>
              </a:buClr>
              <a:defRPr sz="1600">
                <a:latin typeface="+mn-lt"/>
              </a:defRPr>
            </a:lvl4pPr>
            <a:lvl5pPr>
              <a:buClr>
                <a:schemeClr val="accent1"/>
              </a:buClr>
              <a:defRPr sz="1400">
                <a:latin typeface="+mn-lt"/>
              </a:defRPr>
            </a:lvl5pPr>
          </a:lstStyle>
          <a:p>
            <a:pPr lvl="0"/>
            <a:r>
              <a:rPr lang="en-GB" dirty="0"/>
              <a:t>Click to add text                Enter + TAB to view next text style                                   SHIFT + TAB to view previous text style                                 Or insert imagery, illustrations, charts or graphs</a:t>
            </a:r>
          </a:p>
          <a:p>
            <a:pPr lvl="1"/>
            <a:r>
              <a:rPr lang="en-GB" dirty="0"/>
              <a:t>Second level</a:t>
            </a:r>
          </a:p>
          <a:p>
            <a:pPr lvl="2"/>
            <a:r>
              <a:rPr lang="en-GB" dirty="0"/>
              <a:t>Third level</a:t>
            </a:r>
          </a:p>
          <a:p>
            <a:pPr lvl="3"/>
            <a:r>
              <a:rPr lang="en-GB" dirty="0"/>
              <a:t>Fourth level</a:t>
            </a:r>
          </a:p>
          <a:p>
            <a:pPr lvl="4"/>
            <a:r>
              <a:rPr lang="en-GB" dirty="0"/>
              <a:t>Fifth level</a:t>
            </a:r>
          </a:p>
        </p:txBody>
      </p:sp>
      <p:sp>
        <p:nvSpPr>
          <p:cNvPr id="2" name="Date_DateCustomB">
            <a:extLst>
              <a:ext uri="{FF2B5EF4-FFF2-40B4-BE49-F238E27FC236}">
                <a16:creationId xmlns:a16="http://schemas.microsoft.com/office/drawing/2014/main" id="{965D0796-CB6A-72AB-C301-C07573F67B48}"/>
              </a:ext>
            </a:extLst>
          </p:cNvPr>
          <p:cNvSpPr>
            <a:spLocks noGrp="1"/>
          </p:cNvSpPr>
          <p:nvPr>
            <p:ph type="dt" sz="half" idx="16"/>
          </p:nvPr>
        </p:nvSpPr>
        <p:spPr/>
        <p:txBody>
          <a:bodyPr/>
          <a:lstStyle/>
          <a:p>
            <a:endParaRPr lang="en-GB" dirty="0"/>
          </a:p>
        </p:txBody>
      </p:sp>
      <p:sp>
        <p:nvSpPr>
          <p:cNvPr id="3" name="FLD_PresentationTitle">
            <a:extLst>
              <a:ext uri="{FF2B5EF4-FFF2-40B4-BE49-F238E27FC236}">
                <a16:creationId xmlns:a16="http://schemas.microsoft.com/office/drawing/2014/main" id="{DDF8FB04-4E1D-66DB-12E3-CA98EFD7896F}"/>
              </a:ext>
            </a:extLst>
          </p:cNvPr>
          <p:cNvSpPr>
            <a:spLocks noGrp="1"/>
          </p:cNvSpPr>
          <p:nvPr>
            <p:ph type="ftr" sz="quarter" idx="17"/>
          </p:nvPr>
        </p:nvSpPr>
        <p:spPr/>
        <p:txBody>
          <a:bodyPr/>
          <a:lstStyle/>
          <a:p>
            <a:endParaRPr lang="en-GB" dirty="0"/>
          </a:p>
        </p:txBody>
      </p:sp>
      <p:sp>
        <p:nvSpPr>
          <p:cNvPr id="4" name="Slide Number Placeholder 3">
            <a:extLst>
              <a:ext uri="{FF2B5EF4-FFF2-40B4-BE49-F238E27FC236}">
                <a16:creationId xmlns:a16="http://schemas.microsoft.com/office/drawing/2014/main" id="{860A39EA-CA4E-9EDB-78C7-2F437637CEFD}"/>
              </a:ext>
            </a:extLst>
          </p:cNvPr>
          <p:cNvSpPr>
            <a:spLocks noGrp="1"/>
          </p:cNvSpPr>
          <p:nvPr>
            <p:ph type="sldNum" sz="quarter" idx="18"/>
          </p:nvPr>
        </p:nvSpPr>
        <p:spPr/>
        <p:txBody>
          <a:bodyPr/>
          <a:lstStyle/>
          <a:p>
            <a:fld id="{BE459162-0D30-784D-9ED6-FB04668B2BB3}" type="slidenum">
              <a:rPr lang="en-GB" smtClean="0"/>
              <a:pPr/>
              <a:t>‹#›</a:t>
            </a:fld>
            <a:endParaRPr lang="en-GB" dirty="0"/>
          </a:p>
        </p:txBody>
      </p:sp>
    </p:spTree>
    <p:extLst>
      <p:ext uri="{BB962C8B-B14F-4D97-AF65-F5344CB8AC3E}">
        <p14:creationId xmlns:p14="http://schemas.microsoft.com/office/powerpoint/2010/main" val="174658412"/>
      </p:ext>
    </p:extLst>
  </p:cSld>
  <p:clrMapOvr>
    <a:masterClrMapping/>
  </p:clrMapOvr>
  <p:extLst>
    <p:ext uri="{DCECCB84-F9BA-43D5-87BE-67443E8EF086}">
      <p15:sldGuideLst xmlns:p15="http://schemas.microsoft.com/office/powerpoint/2012/main">
        <p15:guide id="5" pos="5474">
          <p15:clr>
            <a:srgbClr val="A4A3A4"/>
          </p15:clr>
        </p15:guide>
        <p15:guide id="6" pos="2560">
          <p15:clr>
            <a:srgbClr val="A4A3A4"/>
          </p15:clr>
        </p15:guide>
        <p15:guide id="7" pos="2789">
          <p15:clr>
            <a:srgbClr val="A4A3A4"/>
          </p15:clr>
        </p15:guide>
        <p15:guide id="8" pos="4891">
          <p15:clr>
            <a:srgbClr val="A4A3A4"/>
          </p15:clr>
        </p15:guide>
        <p15:guide id="9" pos="5120">
          <p15:clr>
            <a:srgbClr val="A4A3A4"/>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Only title no logo">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98A5D5FA-1DBD-41E5-896A-5FBBC91EC7F0}"/>
              </a:ext>
            </a:extLst>
          </p:cNvPr>
          <p:cNvSpPr>
            <a:spLocks noGrp="1"/>
          </p:cNvSpPr>
          <p:nvPr>
            <p:ph type="dt" sz="half" idx="10"/>
          </p:nvPr>
        </p:nvSpPr>
        <p:spPr/>
        <p:txBody>
          <a:bodyPr/>
          <a:lstStyle/>
          <a:p>
            <a:fld id="{6993B01C-D220-4ABD-98FF-811924978F22}" type="datetime1">
              <a:rPr lang="en-US" smtClean="0"/>
              <a:t>4/15/2025</a:t>
            </a:fld>
            <a:endParaRPr lang="en-GB" dirty="0"/>
          </a:p>
        </p:txBody>
      </p:sp>
      <p:sp>
        <p:nvSpPr>
          <p:cNvPr id="6" name="Footer Placeholder 5">
            <a:extLst>
              <a:ext uri="{FF2B5EF4-FFF2-40B4-BE49-F238E27FC236}">
                <a16:creationId xmlns:a16="http://schemas.microsoft.com/office/drawing/2014/main" id="{97DE8141-9969-4C16-8141-06F3A23142E0}"/>
              </a:ext>
            </a:extLst>
          </p:cNvPr>
          <p:cNvSpPr>
            <a:spLocks noGrp="1"/>
          </p:cNvSpPr>
          <p:nvPr>
            <p:ph type="ftr" sz="quarter" idx="11"/>
          </p:nvPr>
        </p:nvSpPr>
        <p:spPr/>
        <p:txBody>
          <a:bodyPr/>
          <a:lstStyle/>
          <a:p>
            <a:r>
              <a:rPr lang="en-GB" dirty="0"/>
              <a:t>Comfort Medical</a:t>
            </a:r>
          </a:p>
        </p:txBody>
      </p:sp>
      <p:sp>
        <p:nvSpPr>
          <p:cNvPr id="7" name="Slide Number Placeholder 6">
            <a:extLst>
              <a:ext uri="{FF2B5EF4-FFF2-40B4-BE49-F238E27FC236}">
                <a16:creationId xmlns:a16="http://schemas.microsoft.com/office/drawing/2014/main" id="{910C13DF-6CEA-4F16-939F-20726D5FFDF1}"/>
              </a:ext>
            </a:extLst>
          </p:cNvPr>
          <p:cNvSpPr>
            <a:spLocks noGrp="1"/>
          </p:cNvSpPr>
          <p:nvPr>
            <p:ph type="sldNum" sz="quarter" idx="12"/>
          </p:nvPr>
        </p:nvSpPr>
        <p:spPr/>
        <p:txBody>
          <a:bodyPr/>
          <a:lstStyle/>
          <a:p>
            <a:r>
              <a:rPr lang="en-GB" dirty="0"/>
              <a:t>Page </a:t>
            </a:r>
            <a:fld id="{9E564AD4-C76D-4F33-BD52-5147B3B7B407}" type="slidenum">
              <a:rPr lang="en-GB" smtClean="0"/>
              <a:pPr/>
              <a:t>‹#›</a:t>
            </a:fld>
            <a:endParaRPr lang="en-GB" dirty="0"/>
          </a:p>
        </p:txBody>
      </p:sp>
      <p:sp>
        <p:nvSpPr>
          <p:cNvPr id="9" name="Title 8">
            <a:extLst>
              <a:ext uri="{FF2B5EF4-FFF2-40B4-BE49-F238E27FC236}">
                <a16:creationId xmlns:a16="http://schemas.microsoft.com/office/drawing/2014/main" id="{CADEB4BA-4CBF-47AE-BD06-ACD25A0B0ED6}"/>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136034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Comparison Chart Slide">
    <p:spTree>
      <p:nvGrpSpPr>
        <p:cNvPr id="1" name=""/>
        <p:cNvGrpSpPr/>
        <p:nvPr/>
      </p:nvGrpSpPr>
      <p:grpSpPr>
        <a:xfrm>
          <a:off x="0" y="0"/>
          <a:ext cx="0" cy="0"/>
          <a:chOff x="0" y="0"/>
          <a:chExt cx="0" cy="0"/>
        </a:xfrm>
      </p:grpSpPr>
      <p:sp>
        <p:nvSpPr>
          <p:cNvPr id="36" name="Text Placeholder 19">
            <a:extLst>
              <a:ext uri="{FF2B5EF4-FFF2-40B4-BE49-F238E27FC236}">
                <a16:creationId xmlns:a16="http://schemas.microsoft.com/office/drawing/2014/main" id="{0B48AFCE-0781-9A40-93E3-8BF95FFA4FB9}"/>
              </a:ext>
            </a:extLst>
          </p:cNvPr>
          <p:cNvSpPr>
            <a:spLocks noGrp="1"/>
          </p:cNvSpPr>
          <p:nvPr>
            <p:ph type="body" sz="quarter" idx="10" hasCustomPrompt="1"/>
          </p:nvPr>
        </p:nvSpPr>
        <p:spPr>
          <a:xfrm>
            <a:off x="1414151" y="718344"/>
            <a:ext cx="9892670" cy="1038267"/>
          </a:xfrm>
          <a:prstGeom prst="rect">
            <a:avLst/>
          </a:prstGeom>
        </p:spPr>
        <p:txBody>
          <a:bodyPr/>
          <a:lstStyle>
            <a:lvl1pPr>
              <a:lnSpc>
                <a:spcPts val="6500"/>
              </a:lnSpc>
              <a:defRPr sz="2400" b="0" i="0">
                <a:solidFill>
                  <a:srgbClr val="22417B"/>
                </a:solidFill>
                <a:latin typeface="Verdana" panose="020B0604030504040204" pitchFamily="34" charset="0"/>
                <a:ea typeface="Verdana" panose="020B0604030504040204" pitchFamily="34" charset="0"/>
                <a:cs typeface="Verdana" panose="020B060403050404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Click to edit master</a:t>
            </a:r>
          </a:p>
        </p:txBody>
      </p:sp>
      <p:sp>
        <p:nvSpPr>
          <p:cNvPr id="37" name="Text Placeholder 19">
            <a:extLst>
              <a:ext uri="{FF2B5EF4-FFF2-40B4-BE49-F238E27FC236}">
                <a16:creationId xmlns:a16="http://schemas.microsoft.com/office/drawing/2014/main" id="{A86313C3-1CC3-2249-9665-D3940C7FB573}"/>
              </a:ext>
            </a:extLst>
          </p:cNvPr>
          <p:cNvSpPr>
            <a:spLocks noGrp="1"/>
          </p:cNvSpPr>
          <p:nvPr>
            <p:ph type="body" sz="quarter" idx="23" hasCustomPrompt="1"/>
          </p:nvPr>
        </p:nvSpPr>
        <p:spPr>
          <a:xfrm>
            <a:off x="1461433" y="2630347"/>
            <a:ext cx="9845388" cy="3206574"/>
          </a:xfrm>
          <a:prstGeom prst="rect">
            <a:avLst/>
          </a:prstGeom>
        </p:spPr>
        <p:txBody>
          <a:bodyPr/>
          <a:lstStyle>
            <a:lvl1pPr marL="0" marR="0" indent="0" algn="l" defTabSz="914217" rtl="0" eaLnBrk="1" fontAlgn="auto" latinLnBrk="0" hangingPunct="1">
              <a:lnSpc>
                <a:spcPct val="100000"/>
              </a:lnSpc>
              <a:spcBef>
                <a:spcPts val="1000"/>
              </a:spcBef>
              <a:spcAft>
                <a:spcPts val="0"/>
              </a:spcAft>
              <a:buClr>
                <a:srgbClr val="F75152"/>
              </a:buClr>
              <a:buSzTx/>
              <a:buFontTx/>
              <a:buNone/>
              <a:tabLst/>
              <a:defRPr sz="2100" b="0" i="0" spc="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sz="6900" b="1">
                <a:latin typeface="Franklin Gothic Medium" panose="020B0603020102020204" pitchFamily="34" charset="0"/>
              </a:defRPr>
            </a:lvl2pPr>
            <a:lvl3pPr>
              <a:defRPr sz="6900" b="1">
                <a:latin typeface="Franklin Gothic Medium" panose="020B0603020102020204" pitchFamily="34" charset="0"/>
              </a:defRPr>
            </a:lvl3pPr>
            <a:lvl4pPr>
              <a:defRPr sz="6900" b="1">
                <a:latin typeface="Franklin Gothic Medium" panose="020B0603020102020204" pitchFamily="34" charset="0"/>
              </a:defRPr>
            </a:lvl4pPr>
            <a:lvl5pPr>
              <a:defRPr sz="6900" b="1">
                <a:latin typeface="Franklin Gothic Medium" panose="020B0603020102020204" pitchFamily="34" charset="0"/>
              </a:defRPr>
            </a:lvl5pPr>
          </a:lstStyle>
          <a:p>
            <a:pPr lvl="0"/>
            <a:r>
              <a:rPr lang="en-US" dirty="0"/>
              <a:t>Lorem ipsum des </a:t>
            </a:r>
            <a:r>
              <a:rPr lang="en-US" dirty="0" err="1"/>
              <a:t>colores</a:t>
            </a:r>
            <a:r>
              <a:rPr lang="en-US" dirty="0"/>
              <a:t> </a:t>
            </a:r>
            <a:r>
              <a:rPr lang="en-US" dirty="0" err="1"/>
              <a:t>mastres</a:t>
            </a:r>
            <a:r>
              <a:rPr lang="en-US" dirty="0"/>
              <a:t> diem lorem ipsum des </a:t>
            </a:r>
          </a:p>
          <a:p>
            <a:pPr lvl="0"/>
            <a:r>
              <a:rPr lang="en-US" dirty="0" err="1"/>
              <a:t>Colore</a:t>
            </a:r>
            <a:r>
              <a:rPr lang="en-US" dirty="0"/>
              <a:t> </a:t>
            </a:r>
            <a:r>
              <a:rPr lang="en-US" dirty="0" err="1"/>
              <a:t>mastres</a:t>
            </a:r>
            <a:r>
              <a:rPr lang="en-US" dirty="0"/>
              <a:t> diem </a:t>
            </a:r>
            <a:r>
              <a:rPr lang="en-US" dirty="0" err="1"/>
              <a:t>alet</a:t>
            </a:r>
            <a:r>
              <a:rPr lang="en-US" dirty="0"/>
              <a:t> </a:t>
            </a:r>
            <a:r>
              <a:rPr lang="en-US" dirty="0" err="1"/>
              <a:t>amet</a:t>
            </a:r>
            <a:r>
              <a:rPr lang="en-US" dirty="0"/>
              <a:t> </a:t>
            </a:r>
            <a:r>
              <a:rPr lang="en-US" dirty="0" err="1"/>
              <a:t>allipiscing</a:t>
            </a:r>
            <a:r>
              <a:rPr lang="en-US" dirty="0"/>
              <a:t> colloquium lorem </a:t>
            </a:r>
          </a:p>
          <a:p>
            <a:pPr lvl="0"/>
            <a:r>
              <a:rPr lang="en-US" dirty="0"/>
              <a:t>Ipsum des </a:t>
            </a:r>
            <a:r>
              <a:rPr lang="en-US" dirty="0" err="1"/>
              <a:t>colores</a:t>
            </a:r>
            <a:r>
              <a:rPr lang="en-US" dirty="0"/>
              <a:t> </a:t>
            </a:r>
            <a:r>
              <a:rPr lang="en-US" dirty="0" err="1"/>
              <a:t>mastres</a:t>
            </a:r>
            <a:r>
              <a:rPr lang="en-US" dirty="0"/>
              <a:t> diem ipsum des </a:t>
            </a:r>
            <a:r>
              <a:rPr lang="en-US" dirty="0" err="1"/>
              <a:t>colores</a:t>
            </a:r>
            <a:r>
              <a:rPr lang="en-US" dirty="0"/>
              <a:t> master</a:t>
            </a:r>
          </a:p>
          <a:p>
            <a:pPr lvl="0"/>
            <a:r>
              <a:rPr lang="en-US" dirty="0"/>
              <a:t>Lorem ipsum des </a:t>
            </a:r>
            <a:r>
              <a:rPr lang="en-US" dirty="0" err="1"/>
              <a:t>colores</a:t>
            </a:r>
            <a:r>
              <a:rPr lang="en-US" dirty="0"/>
              <a:t> </a:t>
            </a:r>
            <a:r>
              <a:rPr lang="en-US" dirty="0" err="1"/>
              <a:t>amet</a:t>
            </a:r>
            <a:r>
              <a:rPr lang="en-US" dirty="0"/>
              <a:t> lorem ipsum des </a:t>
            </a:r>
            <a:r>
              <a:rPr lang="en-US" dirty="0" err="1"/>
              <a:t>qualies</a:t>
            </a:r>
            <a:r>
              <a:rPr lang="en-US" dirty="0"/>
              <a:t> </a:t>
            </a:r>
          </a:p>
          <a:p>
            <a:pPr lvl="0"/>
            <a:r>
              <a:rPr lang="en-US" dirty="0"/>
              <a:t>Lorem ipsum des </a:t>
            </a:r>
            <a:r>
              <a:rPr lang="en-US" dirty="0" err="1"/>
              <a:t>colores</a:t>
            </a:r>
            <a:r>
              <a:rPr lang="en-US" dirty="0"/>
              <a:t> </a:t>
            </a:r>
            <a:r>
              <a:rPr lang="en-US" dirty="0" err="1"/>
              <a:t>amet</a:t>
            </a:r>
            <a:r>
              <a:rPr lang="en-US" dirty="0"/>
              <a:t> </a:t>
            </a:r>
            <a:r>
              <a:rPr lang="en-US" dirty="0" err="1"/>
              <a:t>faques</a:t>
            </a:r>
            <a:r>
              <a:rPr lang="en-US" dirty="0"/>
              <a:t> </a:t>
            </a:r>
            <a:r>
              <a:rPr lang="en-US" dirty="0" err="1"/>
              <a:t>mastres</a:t>
            </a:r>
            <a:r>
              <a:rPr lang="en-US" dirty="0"/>
              <a:t> diem</a:t>
            </a:r>
          </a:p>
          <a:p>
            <a:pPr lvl="0"/>
            <a:endParaRPr lang="en-US" dirty="0"/>
          </a:p>
        </p:txBody>
      </p:sp>
      <p:pic>
        <p:nvPicPr>
          <p:cNvPr id="38" name="Picture 37" descr="A close up of a sign&#10;&#10;Description automatically generated">
            <a:extLst>
              <a:ext uri="{FF2B5EF4-FFF2-40B4-BE49-F238E27FC236}">
                <a16:creationId xmlns:a16="http://schemas.microsoft.com/office/drawing/2014/main" id="{58ADA18C-8B94-D745-9F85-B13254DEA1A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48827" y="6385035"/>
            <a:ext cx="1336070" cy="208486"/>
          </a:xfrm>
          <a:prstGeom prst="rect">
            <a:avLst/>
          </a:prstGeom>
        </p:spPr>
      </p:pic>
      <p:sp>
        <p:nvSpPr>
          <p:cNvPr id="39" name="Rectangle 38">
            <a:extLst>
              <a:ext uri="{FF2B5EF4-FFF2-40B4-BE49-F238E27FC236}">
                <a16:creationId xmlns:a16="http://schemas.microsoft.com/office/drawing/2014/main" id="{A542DBF4-5F8F-5043-A088-99BE891DE71B}"/>
              </a:ext>
            </a:extLst>
          </p:cNvPr>
          <p:cNvSpPr/>
          <p:nvPr userDrawn="1"/>
        </p:nvSpPr>
        <p:spPr>
          <a:xfrm>
            <a:off x="1414151" y="1756610"/>
            <a:ext cx="1709966" cy="54864"/>
          </a:xfrm>
          <a:prstGeom prst="rect">
            <a:avLst/>
          </a:prstGeom>
          <a:solidFill>
            <a:srgbClr val="F751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Tree>
    <p:extLst>
      <p:ext uri="{BB962C8B-B14F-4D97-AF65-F5344CB8AC3E}">
        <p14:creationId xmlns:p14="http://schemas.microsoft.com/office/powerpoint/2010/main" val="23798480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360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09583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356351"/>
            <a:ext cx="2743200" cy="365125"/>
          </a:xfrm>
          <a:prstGeom prst="rect">
            <a:avLst/>
          </a:prstGeom>
        </p:spPr>
        <p:txBody>
          <a:bodyPr/>
          <a:lstStyle/>
          <a:p>
            <a:fld id="{70005987-D503-2240-BAD5-7574984DDCFB}" type="datetimeFigureOut">
              <a:rPr lang="en-US" smtClean="0"/>
              <a:t>4/15/2025</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1"/>
            <a:ext cx="2743200" cy="365125"/>
          </a:xfrm>
          <a:prstGeom prst="rect">
            <a:avLst/>
          </a:prstGeom>
        </p:spPr>
        <p:txBody>
          <a:bodyPr/>
          <a:lstStyle/>
          <a:p>
            <a:fld id="{48E50DE0-34B8-864E-B897-7374DD6A2D41}" type="slidenum">
              <a:rPr lang="en-US" smtClean="0"/>
              <a:t>‹#›</a:t>
            </a:fld>
            <a:endParaRPr lang="en-US"/>
          </a:p>
        </p:txBody>
      </p:sp>
    </p:spTree>
    <p:extLst>
      <p:ext uri="{BB962C8B-B14F-4D97-AF65-F5344CB8AC3E}">
        <p14:creationId xmlns:p14="http://schemas.microsoft.com/office/powerpoint/2010/main" val="211672236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userDrawn="1">
  <p:cSld name="Value Prop Section Title Slide ">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50996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Only title">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5D1BFA53-270D-524F-74E4-285012A8A83F}"/>
              </a:ext>
            </a:extLst>
          </p:cNvPr>
          <p:cNvSpPr>
            <a:spLocks noGrp="1"/>
          </p:cNvSpPr>
          <p:nvPr>
            <p:ph type="title" hasCustomPrompt="1"/>
          </p:nvPr>
        </p:nvSpPr>
        <p:spPr/>
        <p:txBody>
          <a:bodyPr/>
          <a:lstStyle/>
          <a:p>
            <a:r>
              <a:rPr lang="en-GB" dirty="0"/>
              <a:t>This space is for your headline </a:t>
            </a:r>
          </a:p>
        </p:txBody>
      </p:sp>
      <p:sp>
        <p:nvSpPr>
          <p:cNvPr id="5" name="Date_DateCustomB">
            <a:extLst>
              <a:ext uri="{FF2B5EF4-FFF2-40B4-BE49-F238E27FC236}">
                <a16:creationId xmlns:a16="http://schemas.microsoft.com/office/drawing/2014/main" id="{DBB594EA-1FEF-DC40-A3A8-4BA43111A7D2}"/>
              </a:ext>
            </a:extLst>
          </p:cNvPr>
          <p:cNvSpPr>
            <a:spLocks noGrp="1"/>
          </p:cNvSpPr>
          <p:nvPr>
            <p:ph type="dt" sz="half" idx="10"/>
          </p:nvPr>
        </p:nvSpPr>
        <p:spPr/>
        <p:txBody>
          <a:bodyPr/>
          <a:lstStyle/>
          <a:p>
            <a:endParaRPr lang="en-GB" dirty="0"/>
          </a:p>
        </p:txBody>
      </p:sp>
      <p:sp>
        <p:nvSpPr>
          <p:cNvPr id="6" name="FLD_PresentationTitle">
            <a:extLst>
              <a:ext uri="{FF2B5EF4-FFF2-40B4-BE49-F238E27FC236}">
                <a16:creationId xmlns:a16="http://schemas.microsoft.com/office/drawing/2014/main" id="{F8A17A95-8524-059D-1497-74EC656DBB1C}"/>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39FD51DF-2C28-847C-7D49-78C25C015485}"/>
              </a:ext>
            </a:extLst>
          </p:cNvPr>
          <p:cNvSpPr>
            <a:spLocks noGrp="1"/>
          </p:cNvSpPr>
          <p:nvPr>
            <p:ph type="sldNum" sz="quarter" idx="12"/>
          </p:nvPr>
        </p:nvSpPr>
        <p:spPr/>
        <p:txBody>
          <a:bodyPr/>
          <a:lstStyle/>
          <a:p>
            <a:fld id="{BE459162-0D30-784D-9ED6-FB04668B2BB3}" type="slidenum">
              <a:rPr lang="en-GB" smtClean="0"/>
              <a:pPr/>
              <a:t>‹#›</a:t>
            </a:fld>
            <a:endParaRPr lang="en-GB" dirty="0"/>
          </a:p>
        </p:txBody>
      </p:sp>
    </p:spTree>
    <p:extLst>
      <p:ext uri="{BB962C8B-B14F-4D97-AF65-F5344CB8AC3E}">
        <p14:creationId xmlns:p14="http://schemas.microsoft.com/office/powerpoint/2010/main" val="34371888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75AB5-44C2-BA0C-41DD-5DF41E255A4F}"/>
              </a:ext>
            </a:extLst>
          </p:cNvPr>
          <p:cNvSpPr>
            <a:spLocks noGrp="1"/>
          </p:cNvSpPr>
          <p:nvPr>
            <p:ph type="ctrTitle"/>
          </p:nvPr>
        </p:nvSpPr>
        <p:spPr>
          <a:xfrm>
            <a:off x="1524000" y="1122363"/>
            <a:ext cx="9144000" cy="2387600"/>
          </a:xfrm>
        </p:spPr>
        <p:txBody>
          <a:bodyPr anchor="b"/>
          <a:lstStyle>
            <a:lvl1pPr algn="ctr">
              <a:defRPr sz="5999"/>
            </a:lvl1pPr>
          </a:lstStyle>
          <a:p>
            <a:r>
              <a:rPr lang="en-US"/>
              <a:t>Click to edit Master title style</a:t>
            </a:r>
          </a:p>
        </p:txBody>
      </p:sp>
      <p:sp>
        <p:nvSpPr>
          <p:cNvPr id="3" name="Subtitle 2">
            <a:extLst>
              <a:ext uri="{FF2B5EF4-FFF2-40B4-BE49-F238E27FC236}">
                <a16:creationId xmlns:a16="http://schemas.microsoft.com/office/drawing/2014/main" id="{130AAADB-A3B8-78D8-9CD4-354FE82A01E8}"/>
              </a:ext>
            </a:extLst>
          </p:cNvPr>
          <p:cNvSpPr>
            <a:spLocks noGrp="1"/>
          </p:cNvSpPr>
          <p:nvPr>
            <p:ph type="subTitle" idx="1"/>
          </p:nvPr>
        </p:nvSpPr>
        <p:spPr>
          <a:xfrm>
            <a:off x="1524000" y="3602038"/>
            <a:ext cx="9144000" cy="1655762"/>
          </a:xfrm>
        </p:spPr>
        <p:txBody>
          <a:bodyPr/>
          <a:lstStyle>
            <a:lvl1pPr marL="0" indent="0" algn="ctr">
              <a:buNone/>
              <a:defRPr sz="2400"/>
            </a:lvl1pPr>
            <a:lvl2pPr marL="457086" indent="0" algn="ctr">
              <a:buNone/>
              <a:defRPr sz="2000"/>
            </a:lvl2pPr>
            <a:lvl3pPr marL="914172" indent="0" algn="ctr">
              <a:buNone/>
              <a:defRPr sz="1800"/>
            </a:lvl3pPr>
            <a:lvl4pPr marL="1371257" indent="0" algn="ctr">
              <a:buNone/>
              <a:defRPr sz="1600"/>
            </a:lvl4pPr>
            <a:lvl5pPr marL="1828343" indent="0" algn="ctr">
              <a:buNone/>
              <a:defRPr sz="1600"/>
            </a:lvl5pPr>
            <a:lvl6pPr marL="2285429" indent="0" algn="ctr">
              <a:buNone/>
              <a:defRPr sz="1600"/>
            </a:lvl6pPr>
            <a:lvl7pPr marL="2742514" indent="0" algn="ctr">
              <a:buNone/>
              <a:defRPr sz="1600"/>
            </a:lvl7pPr>
            <a:lvl8pPr marL="3199600" indent="0" algn="ctr">
              <a:buNone/>
              <a:defRPr sz="1600"/>
            </a:lvl8pPr>
            <a:lvl9pPr marL="3656686"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A1F21B9-F1E6-658E-33F4-49E7BEA31139}"/>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5" name="Footer Placeholder 4">
            <a:extLst>
              <a:ext uri="{FF2B5EF4-FFF2-40B4-BE49-F238E27FC236}">
                <a16:creationId xmlns:a16="http://schemas.microsoft.com/office/drawing/2014/main" id="{10999BC9-356D-8B91-B27F-418055DF02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B69BD5-6AEC-3EC8-7EC5-AA0E3D4B080F}"/>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309248002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36D03-7090-7569-9575-16664949B14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348272-F16B-2E84-9738-77AA7DE187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14F108-C538-7592-B402-72B8A037669B}"/>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5" name="Footer Placeholder 4">
            <a:extLst>
              <a:ext uri="{FF2B5EF4-FFF2-40B4-BE49-F238E27FC236}">
                <a16:creationId xmlns:a16="http://schemas.microsoft.com/office/drawing/2014/main" id="{47CD18A9-D390-88C1-C1BB-23DE0BBBB8C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62735F-167E-531F-DAC8-FCE260EEC439}"/>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6452307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10D93-84F0-43D9-D2DC-05968AC74F25}"/>
              </a:ext>
            </a:extLst>
          </p:cNvPr>
          <p:cNvSpPr>
            <a:spLocks noGrp="1"/>
          </p:cNvSpPr>
          <p:nvPr>
            <p:ph type="title"/>
          </p:nvPr>
        </p:nvSpPr>
        <p:spPr>
          <a:xfrm>
            <a:off x="831850" y="1709739"/>
            <a:ext cx="10515600" cy="2852737"/>
          </a:xfrm>
        </p:spPr>
        <p:txBody>
          <a:bodyPr anchor="b"/>
          <a:lstStyle>
            <a:lvl1pPr>
              <a:defRPr sz="5999"/>
            </a:lvl1pPr>
          </a:lstStyle>
          <a:p>
            <a:r>
              <a:rPr lang="en-US"/>
              <a:t>Click to edit Master title style</a:t>
            </a:r>
          </a:p>
        </p:txBody>
      </p:sp>
      <p:sp>
        <p:nvSpPr>
          <p:cNvPr id="3" name="Text Placeholder 2">
            <a:extLst>
              <a:ext uri="{FF2B5EF4-FFF2-40B4-BE49-F238E27FC236}">
                <a16:creationId xmlns:a16="http://schemas.microsoft.com/office/drawing/2014/main" id="{9510BE79-C4E8-ADC1-102D-3CBD5D1D3754}"/>
              </a:ext>
            </a:extLst>
          </p:cNvPr>
          <p:cNvSpPr>
            <a:spLocks noGrp="1"/>
          </p:cNvSpPr>
          <p:nvPr>
            <p:ph type="body" idx="1"/>
          </p:nvPr>
        </p:nvSpPr>
        <p:spPr>
          <a:xfrm>
            <a:off x="831850" y="4589464"/>
            <a:ext cx="10515600" cy="1500187"/>
          </a:xfrm>
        </p:spPr>
        <p:txBody>
          <a:bodyPr/>
          <a:lstStyle>
            <a:lvl1pPr marL="0" indent="0">
              <a:buNone/>
              <a:defRPr sz="2400">
                <a:solidFill>
                  <a:schemeClr val="tx1">
                    <a:tint val="75000"/>
                  </a:schemeClr>
                </a:solidFill>
              </a:defRPr>
            </a:lvl1pPr>
            <a:lvl2pPr marL="457086" indent="0">
              <a:buNone/>
              <a:defRPr sz="2000">
                <a:solidFill>
                  <a:schemeClr val="tx1">
                    <a:tint val="75000"/>
                  </a:schemeClr>
                </a:solidFill>
              </a:defRPr>
            </a:lvl2pPr>
            <a:lvl3pPr marL="914172" indent="0">
              <a:buNone/>
              <a:defRPr sz="1800">
                <a:solidFill>
                  <a:schemeClr val="tx1">
                    <a:tint val="75000"/>
                  </a:schemeClr>
                </a:solidFill>
              </a:defRPr>
            </a:lvl3pPr>
            <a:lvl4pPr marL="1371257" indent="0">
              <a:buNone/>
              <a:defRPr sz="1600">
                <a:solidFill>
                  <a:schemeClr val="tx1">
                    <a:tint val="75000"/>
                  </a:schemeClr>
                </a:solidFill>
              </a:defRPr>
            </a:lvl4pPr>
            <a:lvl5pPr marL="1828343" indent="0">
              <a:buNone/>
              <a:defRPr sz="1600">
                <a:solidFill>
                  <a:schemeClr val="tx1">
                    <a:tint val="75000"/>
                  </a:schemeClr>
                </a:solidFill>
              </a:defRPr>
            </a:lvl5pPr>
            <a:lvl6pPr marL="2285429" indent="0">
              <a:buNone/>
              <a:defRPr sz="1600">
                <a:solidFill>
                  <a:schemeClr val="tx1">
                    <a:tint val="75000"/>
                  </a:schemeClr>
                </a:solidFill>
              </a:defRPr>
            </a:lvl6pPr>
            <a:lvl7pPr marL="2742514" indent="0">
              <a:buNone/>
              <a:defRPr sz="1600">
                <a:solidFill>
                  <a:schemeClr val="tx1">
                    <a:tint val="75000"/>
                  </a:schemeClr>
                </a:solidFill>
              </a:defRPr>
            </a:lvl7pPr>
            <a:lvl8pPr marL="3199600" indent="0">
              <a:buNone/>
              <a:defRPr sz="1600">
                <a:solidFill>
                  <a:schemeClr val="tx1">
                    <a:tint val="75000"/>
                  </a:schemeClr>
                </a:solidFill>
              </a:defRPr>
            </a:lvl8pPr>
            <a:lvl9pPr marL="3656686"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AE4AD3B-E2A0-48F3-B096-ECC752CB645E}"/>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5" name="Footer Placeholder 4">
            <a:extLst>
              <a:ext uri="{FF2B5EF4-FFF2-40B4-BE49-F238E27FC236}">
                <a16:creationId xmlns:a16="http://schemas.microsoft.com/office/drawing/2014/main" id="{E6D04AD6-DE8F-F4EF-7E86-CD4441F58DE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E10AF9-9B9B-7837-BDBE-8DE0D0DE9CD2}"/>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42788368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1F30F-272E-E848-4E74-C558675AB09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3A7B0BD-1F1C-2867-FC4E-3A475C5F20C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FEA6FD0-FEB1-65A7-9822-44C0467F8D1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D98B6FF-6041-AF4A-CD60-27310E25AE38}"/>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6" name="Footer Placeholder 5">
            <a:extLst>
              <a:ext uri="{FF2B5EF4-FFF2-40B4-BE49-F238E27FC236}">
                <a16:creationId xmlns:a16="http://schemas.microsoft.com/office/drawing/2014/main" id="{62A4F90A-0991-1B92-430F-4F6CA470C6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26F866-C487-C274-B99D-7CA51F6FDB8F}"/>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10337175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F9E1C-79A6-BF9C-4CA4-0F0041ADD0BE}"/>
              </a:ext>
            </a:extLst>
          </p:cNvPr>
          <p:cNvSpPr>
            <a:spLocks noGrp="1"/>
          </p:cNvSpPr>
          <p:nvPr>
            <p:ph type="title"/>
          </p:nvPr>
        </p:nvSpPr>
        <p:spPr>
          <a:xfrm>
            <a:off x="839788"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EE5E73B-726A-583E-BC33-29414B81934C}"/>
              </a:ext>
            </a:extLst>
          </p:cNvPr>
          <p:cNvSpPr>
            <a:spLocks noGrp="1"/>
          </p:cNvSpPr>
          <p:nvPr>
            <p:ph type="body" idx="1"/>
          </p:nvPr>
        </p:nvSpPr>
        <p:spPr>
          <a:xfrm>
            <a:off x="839788" y="1681163"/>
            <a:ext cx="5157787" cy="823912"/>
          </a:xfrm>
        </p:spPr>
        <p:txBody>
          <a:bodyPr anchor="b"/>
          <a:lstStyle>
            <a:lvl1pPr marL="0" indent="0">
              <a:buNone/>
              <a:defRPr sz="2400" b="1"/>
            </a:lvl1pPr>
            <a:lvl2pPr marL="457086" indent="0">
              <a:buNone/>
              <a:defRPr sz="2000" b="1"/>
            </a:lvl2pPr>
            <a:lvl3pPr marL="914172" indent="0">
              <a:buNone/>
              <a:defRPr sz="1800" b="1"/>
            </a:lvl3pPr>
            <a:lvl4pPr marL="1371257" indent="0">
              <a:buNone/>
              <a:defRPr sz="1600" b="1"/>
            </a:lvl4pPr>
            <a:lvl5pPr marL="1828343" indent="0">
              <a:buNone/>
              <a:defRPr sz="1600" b="1"/>
            </a:lvl5pPr>
            <a:lvl6pPr marL="2285429" indent="0">
              <a:buNone/>
              <a:defRPr sz="1600" b="1"/>
            </a:lvl6pPr>
            <a:lvl7pPr marL="2742514" indent="0">
              <a:buNone/>
              <a:defRPr sz="1600" b="1"/>
            </a:lvl7pPr>
            <a:lvl8pPr marL="3199600" indent="0">
              <a:buNone/>
              <a:defRPr sz="1600" b="1"/>
            </a:lvl8pPr>
            <a:lvl9pPr marL="3656686"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610CEE1-D545-CFA0-E9B5-7AE2DC69E58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07FE53E-4774-923C-C9A4-6A3BA8E2DD4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086" indent="0">
              <a:buNone/>
              <a:defRPr sz="2000" b="1"/>
            </a:lvl2pPr>
            <a:lvl3pPr marL="914172" indent="0">
              <a:buNone/>
              <a:defRPr sz="1800" b="1"/>
            </a:lvl3pPr>
            <a:lvl4pPr marL="1371257" indent="0">
              <a:buNone/>
              <a:defRPr sz="1600" b="1"/>
            </a:lvl4pPr>
            <a:lvl5pPr marL="1828343" indent="0">
              <a:buNone/>
              <a:defRPr sz="1600" b="1"/>
            </a:lvl5pPr>
            <a:lvl6pPr marL="2285429" indent="0">
              <a:buNone/>
              <a:defRPr sz="1600" b="1"/>
            </a:lvl6pPr>
            <a:lvl7pPr marL="2742514" indent="0">
              <a:buNone/>
              <a:defRPr sz="1600" b="1"/>
            </a:lvl7pPr>
            <a:lvl8pPr marL="3199600" indent="0">
              <a:buNone/>
              <a:defRPr sz="1600" b="1"/>
            </a:lvl8pPr>
            <a:lvl9pPr marL="3656686"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2110A76-9F2C-65FA-07D7-74A817C8C9C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F3804E18-BF02-7577-3869-371D96BC4725}"/>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8" name="Footer Placeholder 7">
            <a:extLst>
              <a:ext uri="{FF2B5EF4-FFF2-40B4-BE49-F238E27FC236}">
                <a16:creationId xmlns:a16="http://schemas.microsoft.com/office/drawing/2014/main" id="{264CD18B-BB1A-8A12-888D-AE10EE43BF8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60A1A66-A615-DFC5-D0A2-8E05B0E1A2C4}"/>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158089485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1E5C25-7953-7AF7-4EB9-6CF3148EAB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B7181C6-6519-8574-5A6B-573788B638CD}"/>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4" name="Footer Placeholder 3">
            <a:extLst>
              <a:ext uri="{FF2B5EF4-FFF2-40B4-BE49-F238E27FC236}">
                <a16:creationId xmlns:a16="http://schemas.microsoft.com/office/drawing/2014/main" id="{9D16A49F-163C-E4CA-65B6-7ECDFA37E1B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E53C898-362B-4690-E2F3-5305EA8CA1E3}"/>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324960773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6CCEF34-FCC7-5842-6DE5-A48A22F31B50}"/>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3" name="Footer Placeholder 2">
            <a:extLst>
              <a:ext uri="{FF2B5EF4-FFF2-40B4-BE49-F238E27FC236}">
                <a16:creationId xmlns:a16="http://schemas.microsoft.com/office/drawing/2014/main" id="{2145A741-EFE9-3BE3-676D-4D76153A7BB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00039C5-0423-F0A5-C51D-4448D0E7D155}"/>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10320785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608E-0D79-E05D-7D90-E1460B521C1E}"/>
              </a:ext>
            </a:extLst>
          </p:cNvPr>
          <p:cNvSpPr>
            <a:spLocks noGrp="1"/>
          </p:cNvSpPr>
          <p:nvPr>
            <p:ph type="title"/>
          </p:nvPr>
        </p:nvSpPr>
        <p:spPr>
          <a:xfrm>
            <a:off x="839789" y="457200"/>
            <a:ext cx="3932237" cy="1600200"/>
          </a:xfrm>
        </p:spPr>
        <p:txBody>
          <a:bodyPr anchor="b"/>
          <a:lstStyle>
            <a:lvl1pPr>
              <a:defRPr sz="3199"/>
            </a:lvl1pPr>
          </a:lstStyle>
          <a:p>
            <a:r>
              <a:rPr lang="en-US"/>
              <a:t>Click to edit Master title style</a:t>
            </a:r>
          </a:p>
        </p:txBody>
      </p:sp>
      <p:sp>
        <p:nvSpPr>
          <p:cNvPr id="3" name="Content Placeholder 2">
            <a:extLst>
              <a:ext uri="{FF2B5EF4-FFF2-40B4-BE49-F238E27FC236}">
                <a16:creationId xmlns:a16="http://schemas.microsoft.com/office/drawing/2014/main" id="{4CED476C-3087-20D1-ABA3-913D91B87D22}"/>
              </a:ext>
            </a:extLst>
          </p:cNvPr>
          <p:cNvSpPr>
            <a:spLocks noGrp="1"/>
          </p:cNvSpPr>
          <p:nvPr>
            <p:ph idx="1"/>
          </p:nvPr>
        </p:nvSpPr>
        <p:spPr>
          <a:xfrm>
            <a:off x="5183188" y="987426"/>
            <a:ext cx="6172200" cy="4873625"/>
          </a:xfrm>
        </p:spPr>
        <p:txBody>
          <a:bodyPr/>
          <a:lstStyle>
            <a:lvl1pPr>
              <a:defRPr sz="3199"/>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D6FF8E5-4793-622C-855A-7B8E42B11B07}"/>
              </a:ext>
            </a:extLst>
          </p:cNvPr>
          <p:cNvSpPr>
            <a:spLocks noGrp="1"/>
          </p:cNvSpPr>
          <p:nvPr>
            <p:ph type="body" sz="half" idx="2"/>
          </p:nvPr>
        </p:nvSpPr>
        <p:spPr>
          <a:xfrm>
            <a:off x="839789" y="2057400"/>
            <a:ext cx="3932237" cy="3811588"/>
          </a:xfrm>
        </p:spPr>
        <p:txBody>
          <a:bodyPr/>
          <a:lstStyle>
            <a:lvl1pPr marL="0" indent="0">
              <a:buNone/>
              <a:defRPr sz="1600"/>
            </a:lvl1pPr>
            <a:lvl2pPr marL="457086" indent="0">
              <a:buNone/>
              <a:defRPr sz="1400"/>
            </a:lvl2pPr>
            <a:lvl3pPr marL="914172" indent="0">
              <a:buNone/>
              <a:defRPr sz="1200"/>
            </a:lvl3pPr>
            <a:lvl4pPr marL="1371257" indent="0">
              <a:buNone/>
              <a:defRPr sz="1000"/>
            </a:lvl4pPr>
            <a:lvl5pPr marL="1828343" indent="0">
              <a:buNone/>
              <a:defRPr sz="1000"/>
            </a:lvl5pPr>
            <a:lvl6pPr marL="2285429" indent="0">
              <a:buNone/>
              <a:defRPr sz="1000"/>
            </a:lvl6pPr>
            <a:lvl7pPr marL="2742514" indent="0">
              <a:buNone/>
              <a:defRPr sz="1000"/>
            </a:lvl7pPr>
            <a:lvl8pPr marL="3199600" indent="0">
              <a:buNone/>
              <a:defRPr sz="1000"/>
            </a:lvl8pPr>
            <a:lvl9pPr marL="3656686"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487BB1-E361-0013-601D-92364106AF71}"/>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6" name="Footer Placeholder 5">
            <a:extLst>
              <a:ext uri="{FF2B5EF4-FFF2-40B4-BE49-F238E27FC236}">
                <a16:creationId xmlns:a16="http://schemas.microsoft.com/office/drawing/2014/main" id="{27876465-3852-0C87-5E13-B7A04E0FFD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92BB674-FAB0-9FB2-0439-E02F56F3986E}"/>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1603295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7C53A-895C-D8B7-0B82-5E5658729F71}"/>
              </a:ext>
            </a:extLst>
          </p:cNvPr>
          <p:cNvSpPr>
            <a:spLocks noGrp="1"/>
          </p:cNvSpPr>
          <p:nvPr>
            <p:ph type="title"/>
          </p:nvPr>
        </p:nvSpPr>
        <p:spPr>
          <a:xfrm>
            <a:off x="839789" y="457200"/>
            <a:ext cx="3932237" cy="1600200"/>
          </a:xfrm>
        </p:spPr>
        <p:txBody>
          <a:bodyPr anchor="b"/>
          <a:lstStyle>
            <a:lvl1pPr>
              <a:defRPr sz="3199"/>
            </a:lvl1pPr>
          </a:lstStyle>
          <a:p>
            <a:r>
              <a:rPr lang="en-US"/>
              <a:t>Click to edit Master title style</a:t>
            </a:r>
          </a:p>
        </p:txBody>
      </p:sp>
      <p:sp>
        <p:nvSpPr>
          <p:cNvPr id="3" name="Picture Placeholder 2">
            <a:extLst>
              <a:ext uri="{FF2B5EF4-FFF2-40B4-BE49-F238E27FC236}">
                <a16:creationId xmlns:a16="http://schemas.microsoft.com/office/drawing/2014/main" id="{64EF209B-A8A3-9884-1357-4351ADDAD3A9}"/>
              </a:ext>
            </a:extLst>
          </p:cNvPr>
          <p:cNvSpPr>
            <a:spLocks noGrp="1"/>
          </p:cNvSpPr>
          <p:nvPr>
            <p:ph type="pic" idx="1"/>
          </p:nvPr>
        </p:nvSpPr>
        <p:spPr>
          <a:xfrm>
            <a:off x="5183188" y="987426"/>
            <a:ext cx="6172200" cy="4873625"/>
          </a:xfrm>
        </p:spPr>
        <p:txBody>
          <a:bodyPr/>
          <a:lstStyle>
            <a:lvl1pPr marL="0" indent="0">
              <a:buNone/>
              <a:defRPr sz="3199"/>
            </a:lvl1pPr>
            <a:lvl2pPr marL="457086" indent="0">
              <a:buNone/>
              <a:defRPr sz="2800"/>
            </a:lvl2pPr>
            <a:lvl3pPr marL="914172" indent="0">
              <a:buNone/>
              <a:defRPr sz="2400"/>
            </a:lvl3pPr>
            <a:lvl4pPr marL="1371257" indent="0">
              <a:buNone/>
              <a:defRPr sz="2000"/>
            </a:lvl4pPr>
            <a:lvl5pPr marL="1828343" indent="0">
              <a:buNone/>
              <a:defRPr sz="2000"/>
            </a:lvl5pPr>
            <a:lvl6pPr marL="2285429" indent="0">
              <a:buNone/>
              <a:defRPr sz="2000"/>
            </a:lvl6pPr>
            <a:lvl7pPr marL="2742514" indent="0">
              <a:buNone/>
              <a:defRPr sz="2000"/>
            </a:lvl7pPr>
            <a:lvl8pPr marL="3199600" indent="0">
              <a:buNone/>
              <a:defRPr sz="2000"/>
            </a:lvl8pPr>
            <a:lvl9pPr marL="3656686" indent="0">
              <a:buNone/>
              <a:defRPr sz="2000"/>
            </a:lvl9pPr>
          </a:lstStyle>
          <a:p>
            <a:endParaRPr lang="en-US"/>
          </a:p>
        </p:txBody>
      </p:sp>
      <p:sp>
        <p:nvSpPr>
          <p:cNvPr id="4" name="Text Placeholder 3">
            <a:extLst>
              <a:ext uri="{FF2B5EF4-FFF2-40B4-BE49-F238E27FC236}">
                <a16:creationId xmlns:a16="http://schemas.microsoft.com/office/drawing/2014/main" id="{03724898-23AD-EAD6-4A48-871DBFC993C5}"/>
              </a:ext>
            </a:extLst>
          </p:cNvPr>
          <p:cNvSpPr>
            <a:spLocks noGrp="1"/>
          </p:cNvSpPr>
          <p:nvPr>
            <p:ph type="body" sz="half" idx="2"/>
          </p:nvPr>
        </p:nvSpPr>
        <p:spPr>
          <a:xfrm>
            <a:off x="839789" y="2057400"/>
            <a:ext cx="3932237" cy="3811588"/>
          </a:xfrm>
        </p:spPr>
        <p:txBody>
          <a:bodyPr/>
          <a:lstStyle>
            <a:lvl1pPr marL="0" indent="0">
              <a:buNone/>
              <a:defRPr sz="1600"/>
            </a:lvl1pPr>
            <a:lvl2pPr marL="457086" indent="0">
              <a:buNone/>
              <a:defRPr sz="1400"/>
            </a:lvl2pPr>
            <a:lvl3pPr marL="914172" indent="0">
              <a:buNone/>
              <a:defRPr sz="1200"/>
            </a:lvl3pPr>
            <a:lvl4pPr marL="1371257" indent="0">
              <a:buNone/>
              <a:defRPr sz="1000"/>
            </a:lvl4pPr>
            <a:lvl5pPr marL="1828343" indent="0">
              <a:buNone/>
              <a:defRPr sz="1000"/>
            </a:lvl5pPr>
            <a:lvl6pPr marL="2285429" indent="0">
              <a:buNone/>
              <a:defRPr sz="1000"/>
            </a:lvl6pPr>
            <a:lvl7pPr marL="2742514" indent="0">
              <a:buNone/>
              <a:defRPr sz="1000"/>
            </a:lvl7pPr>
            <a:lvl8pPr marL="3199600" indent="0">
              <a:buNone/>
              <a:defRPr sz="1000"/>
            </a:lvl8pPr>
            <a:lvl9pPr marL="3656686"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A29279-0652-BA5C-DAE0-D3D6E9B5C29F}"/>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6" name="Footer Placeholder 5">
            <a:extLst>
              <a:ext uri="{FF2B5EF4-FFF2-40B4-BE49-F238E27FC236}">
                <a16:creationId xmlns:a16="http://schemas.microsoft.com/office/drawing/2014/main" id="{4FE2EBE8-2D05-389E-E7A0-EFA7028B576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D6068A-0B4C-5096-5FBD-C87D7D9B6063}"/>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155629911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EBCA4-5BC1-22FC-5E14-D49D2D15E51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E8924F4-2832-EBDB-6718-6643C73A0C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E42834-B650-C1F0-9165-B71F22B1F362}"/>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5" name="Footer Placeholder 4">
            <a:extLst>
              <a:ext uri="{FF2B5EF4-FFF2-40B4-BE49-F238E27FC236}">
                <a16:creationId xmlns:a16="http://schemas.microsoft.com/office/drawing/2014/main" id="{7AD27918-58D9-BFB5-BC3F-16D4BE79F3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C528FA6-1104-F219-2FA6-1B5E0E3AD223}"/>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37657498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F3C5C11-BD3C-6737-4B87-81E2145C4F3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3A5FCA9-933B-89C7-76E7-E2B527993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F69EFD-122B-B723-22EB-8F5E0BBA4FD2}"/>
              </a:ext>
            </a:extLst>
          </p:cNvPr>
          <p:cNvSpPr>
            <a:spLocks noGrp="1"/>
          </p:cNvSpPr>
          <p:nvPr>
            <p:ph type="dt" sz="half" idx="10"/>
          </p:nvPr>
        </p:nvSpPr>
        <p:spPr/>
        <p:txBody>
          <a:bodyPr/>
          <a:lstStyle/>
          <a:p>
            <a:fld id="{51E81E2A-24A6-4BFC-827A-7C5FB4F00CB8}" type="datetimeFigureOut">
              <a:rPr lang="en-US" smtClean="0"/>
              <a:t>4/15/2025</a:t>
            </a:fld>
            <a:endParaRPr lang="en-US"/>
          </a:p>
        </p:txBody>
      </p:sp>
      <p:sp>
        <p:nvSpPr>
          <p:cNvPr id="5" name="Footer Placeholder 4">
            <a:extLst>
              <a:ext uri="{FF2B5EF4-FFF2-40B4-BE49-F238E27FC236}">
                <a16:creationId xmlns:a16="http://schemas.microsoft.com/office/drawing/2014/main" id="{5EF218F4-A473-89BE-7A9C-1569DEBB71A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DAB548-C615-74C3-D191-7D77ACAE9BD6}"/>
              </a:ext>
            </a:extLst>
          </p:cNvPr>
          <p:cNvSpPr>
            <a:spLocks noGrp="1"/>
          </p:cNvSpPr>
          <p:nvPr>
            <p:ph type="sldNum" sz="quarter" idx="12"/>
          </p:nvPr>
        </p:nvSpPr>
        <p:spPr/>
        <p:txBody>
          <a:bodyPr/>
          <a:lstStyle/>
          <a:p>
            <a:fld id="{851AC966-E756-463A-8C2B-588099257009}" type="slidenum">
              <a:rPr lang="en-US" smtClean="0"/>
              <a:t>‹#›</a:t>
            </a:fld>
            <a:endParaRPr lang="en-US"/>
          </a:p>
        </p:txBody>
      </p:sp>
    </p:spTree>
    <p:extLst>
      <p:ext uri="{BB962C8B-B14F-4D97-AF65-F5344CB8AC3E}">
        <p14:creationId xmlns:p14="http://schemas.microsoft.com/office/powerpoint/2010/main" val="324874243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userDrawn="1">
  <p:cSld name="Tri-Section Bullet List">
    <p:spTree>
      <p:nvGrpSpPr>
        <p:cNvPr id="1" name=""/>
        <p:cNvGrpSpPr/>
        <p:nvPr/>
      </p:nvGrpSpPr>
      <p:grpSpPr>
        <a:xfrm>
          <a:off x="0" y="0"/>
          <a:ext cx="0" cy="0"/>
          <a:chOff x="0" y="0"/>
          <a:chExt cx="0" cy="0"/>
        </a:xfrm>
      </p:grpSpPr>
      <p:sp>
        <p:nvSpPr>
          <p:cNvPr id="18" name="Picture Placeholder 2"/>
          <p:cNvSpPr>
            <a:spLocks noGrp="1"/>
          </p:cNvSpPr>
          <p:nvPr>
            <p:ph type="pic" sz="quarter" idx="24"/>
          </p:nvPr>
        </p:nvSpPr>
        <p:spPr>
          <a:xfrm>
            <a:off x="990858" y="1633440"/>
            <a:ext cx="3231722" cy="2011681"/>
          </a:xfrm>
          <a:prstGeom prst="rect">
            <a:avLst/>
          </a:prstGeom>
          <a:solidFill>
            <a:schemeClr val="bg1">
              <a:lumMod val="95000"/>
            </a:schemeClr>
          </a:solidFill>
        </p:spPr>
        <p:txBody>
          <a:bodyPr>
            <a:normAutofit/>
          </a:bodyPr>
          <a:lstStyle>
            <a:lvl1pPr>
              <a:defRPr sz="1400" b="0" i="0">
                <a:latin typeface="Franklin Gothic Book" panose="020B0503020102020204" pitchFamily="34" charset="0"/>
              </a:defRPr>
            </a:lvl1pPr>
          </a:lstStyle>
          <a:p>
            <a:endParaRPr lang="en-US" dirty="0"/>
          </a:p>
        </p:txBody>
      </p:sp>
      <p:sp>
        <p:nvSpPr>
          <p:cNvPr id="19" name="Picture Placeholder 2"/>
          <p:cNvSpPr>
            <a:spLocks noGrp="1"/>
          </p:cNvSpPr>
          <p:nvPr>
            <p:ph type="pic" sz="quarter" idx="25"/>
          </p:nvPr>
        </p:nvSpPr>
        <p:spPr>
          <a:xfrm>
            <a:off x="4515103" y="1633440"/>
            <a:ext cx="3231722" cy="2011681"/>
          </a:xfrm>
          <a:prstGeom prst="rect">
            <a:avLst/>
          </a:prstGeom>
          <a:solidFill>
            <a:schemeClr val="bg1">
              <a:lumMod val="95000"/>
            </a:schemeClr>
          </a:solidFill>
        </p:spPr>
        <p:txBody>
          <a:bodyPr>
            <a:normAutofit/>
          </a:bodyPr>
          <a:lstStyle>
            <a:lvl1pPr>
              <a:defRPr sz="1400" b="0" i="0">
                <a:latin typeface="Franklin Gothic Book" panose="020B0503020102020204" pitchFamily="34" charset="0"/>
              </a:defRPr>
            </a:lvl1pPr>
          </a:lstStyle>
          <a:p>
            <a:endParaRPr lang="en-US" dirty="0"/>
          </a:p>
        </p:txBody>
      </p:sp>
      <p:sp>
        <p:nvSpPr>
          <p:cNvPr id="20" name="Picture Placeholder 2"/>
          <p:cNvSpPr>
            <a:spLocks noGrp="1"/>
          </p:cNvSpPr>
          <p:nvPr>
            <p:ph type="pic" sz="quarter" idx="26"/>
          </p:nvPr>
        </p:nvSpPr>
        <p:spPr>
          <a:xfrm>
            <a:off x="8039348" y="1633440"/>
            <a:ext cx="3231722" cy="2011681"/>
          </a:xfrm>
          <a:prstGeom prst="rect">
            <a:avLst/>
          </a:prstGeom>
          <a:solidFill>
            <a:schemeClr val="bg1">
              <a:lumMod val="95000"/>
            </a:schemeClr>
          </a:solidFill>
        </p:spPr>
        <p:txBody>
          <a:bodyPr>
            <a:normAutofit/>
          </a:bodyPr>
          <a:lstStyle>
            <a:lvl1pPr>
              <a:defRPr sz="1400" b="0" i="0">
                <a:latin typeface="Franklin Gothic Book" panose="020B0503020102020204" pitchFamily="34" charset="0"/>
              </a:defRPr>
            </a:lvl1pPr>
          </a:lstStyle>
          <a:p>
            <a:endParaRPr lang="en-US" dirty="0"/>
          </a:p>
        </p:txBody>
      </p:sp>
      <p:sp>
        <p:nvSpPr>
          <p:cNvPr id="6" name="Text Placeholder 19">
            <a:extLst>
              <a:ext uri="{FF2B5EF4-FFF2-40B4-BE49-F238E27FC236}">
                <a16:creationId xmlns:a16="http://schemas.microsoft.com/office/drawing/2014/main" id="{4F0E341A-B74B-3742-BE8F-27CC516F876A}"/>
              </a:ext>
            </a:extLst>
          </p:cNvPr>
          <p:cNvSpPr>
            <a:spLocks noGrp="1"/>
          </p:cNvSpPr>
          <p:nvPr>
            <p:ph type="body" sz="quarter" idx="23" hasCustomPrompt="1"/>
          </p:nvPr>
        </p:nvSpPr>
        <p:spPr>
          <a:xfrm>
            <a:off x="943550" y="3886136"/>
            <a:ext cx="3424637" cy="2676853"/>
          </a:xfrm>
          <a:prstGeom prst="rect">
            <a:avLst/>
          </a:prstGeom>
        </p:spPr>
        <p:txBody>
          <a:bodyPr/>
          <a:lstStyle>
            <a:lvl1pPr marL="228543" marR="0" indent="-228543" algn="l" defTabSz="913989" rtl="0" eaLnBrk="1" fontAlgn="auto" latinLnBrk="0" hangingPunct="1">
              <a:lnSpc>
                <a:spcPct val="150000"/>
              </a:lnSpc>
              <a:spcBef>
                <a:spcPts val="1000"/>
              </a:spcBef>
              <a:spcAft>
                <a:spcPts val="0"/>
              </a:spcAft>
              <a:buClr>
                <a:srgbClr val="F75152"/>
              </a:buClr>
              <a:buSzTx/>
              <a:buFont typeface="Wingdings" pitchFamily="2" charset="2"/>
              <a:buChar char="§"/>
              <a:tabLst/>
              <a:defRPr sz="1600" b="0" i="0" spc="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sz="6899" b="1">
                <a:latin typeface="Franklin Gothic Medium" panose="020B0603020102020204" pitchFamily="34" charset="0"/>
              </a:defRPr>
            </a:lvl2pPr>
            <a:lvl3pPr>
              <a:defRPr sz="6899" b="1">
                <a:latin typeface="Franklin Gothic Medium" panose="020B0603020102020204" pitchFamily="34" charset="0"/>
              </a:defRPr>
            </a:lvl3pPr>
            <a:lvl4pPr>
              <a:defRPr sz="6899" b="1">
                <a:latin typeface="Franklin Gothic Medium" panose="020B0603020102020204" pitchFamily="34" charset="0"/>
              </a:defRPr>
            </a:lvl4pPr>
            <a:lvl5pPr>
              <a:defRPr sz="6899" b="1">
                <a:latin typeface="Franklin Gothic Medium" panose="020B0603020102020204" pitchFamily="34" charset="0"/>
              </a:defRPr>
            </a:lvl5pPr>
          </a:lstStyle>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lorem ipsum des </a:t>
            </a:r>
            <a:r>
              <a:rPr lang="en-US" dirty="0" err="1"/>
              <a:t>colores</a:t>
            </a:r>
            <a:r>
              <a:rPr lang="en-US" dirty="0"/>
              <a:t> </a:t>
            </a:r>
          </a:p>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a:t>
            </a:r>
          </a:p>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a:t>
            </a:r>
          </a:p>
          <a:p>
            <a:pPr lvl="0"/>
            <a:endParaRPr lang="en-US" dirty="0"/>
          </a:p>
        </p:txBody>
      </p:sp>
      <p:sp>
        <p:nvSpPr>
          <p:cNvPr id="7" name="Text Placeholder 19">
            <a:extLst>
              <a:ext uri="{FF2B5EF4-FFF2-40B4-BE49-F238E27FC236}">
                <a16:creationId xmlns:a16="http://schemas.microsoft.com/office/drawing/2014/main" id="{4A4A8BC5-B5BC-B445-97E5-7C65C0F12B41}"/>
              </a:ext>
            </a:extLst>
          </p:cNvPr>
          <p:cNvSpPr>
            <a:spLocks noGrp="1"/>
          </p:cNvSpPr>
          <p:nvPr>
            <p:ph type="body" sz="quarter" idx="27" hasCustomPrompt="1"/>
          </p:nvPr>
        </p:nvSpPr>
        <p:spPr>
          <a:xfrm>
            <a:off x="4475946" y="3886136"/>
            <a:ext cx="3424637" cy="2676853"/>
          </a:xfrm>
          <a:prstGeom prst="rect">
            <a:avLst/>
          </a:prstGeom>
        </p:spPr>
        <p:txBody>
          <a:bodyPr/>
          <a:lstStyle>
            <a:lvl1pPr marL="228543" marR="0" indent="-228543" algn="l" defTabSz="913989" rtl="0" eaLnBrk="1" fontAlgn="auto" latinLnBrk="0" hangingPunct="1">
              <a:lnSpc>
                <a:spcPct val="150000"/>
              </a:lnSpc>
              <a:spcBef>
                <a:spcPts val="1000"/>
              </a:spcBef>
              <a:spcAft>
                <a:spcPts val="0"/>
              </a:spcAft>
              <a:buClr>
                <a:srgbClr val="F75152"/>
              </a:buClr>
              <a:buSzTx/>
              <a:buFont typeface="Wingdings" pitchFamily="2" charset="2"/>
              <a:buChar char="§"/>
              <a:tabLst/>
              <a:defRPr sz="1600" b="0" i="0" spc="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sz="6899" b="1">
                <a:latin typeface="Franklin Gothic Medium" panose="020B0603020102020204" pitchFamily="34" charset="0"/>
              </a:defRPr>
            </a:lvl2pPr>
            <a:lvl3pPr>
              <a:defRPr sz="6899" b="1">
                <a:latin typeface="Franklin Gothic Medium" panose="020B0603020102020204" pitchFamily="34" charset="0"/>
              </a:defRPr>
            </a:lvl3pPr>
            <a:lvl4pPr>
              <a:defRPr sz="6899" b="1">
                <a:latin typeface="Franklin Gothic Medium" panose="020B0603020102020204" pitchFamily="34" charset="0"/>
              </a:defRPr>
            </a:lvl4pPr>
            <a:lvl5pPr>
              <a:defRPr sz="6899" b="1">
                <a:latin typeface="Franklin Gothic Medium" panose="020B0603020102020204" pitchFamily="34" charset="0"/>
              </a:defRPr>
            </a:lvl5pPr>
          </a:lstStyle>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lorem ipsum des </a:t>
            </a:r>
            <a:r>
              <a:rPr lang="en-US" dirty="0" err="1"/>
              <a:t>colores</a:t>
            </a:r>
            <a:r>
              <a:rPr lang="en-US" dirty="0"/>
              <a:t> </a:t>
            </a:r>
          </a:p>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a:t>
            </a:r>
          </a:p>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a:t>
            </a:r>
          </a:p>
          <a:p>
            <a:pPr lvl="0"/>
            <a:endParaRPr lang="en-US" dirty="0"/>
          </a:p>
        </p:txBody>
      </p:sp>
      <p:sp>
        <p:nvSpPr>
          <p:cNvPr id="8" name="Text Placeholder 19">
            <a:extLst>
              <a:ext uri="{FF2B5EF4-FFF2-40B4-BE49-F238E27FC236}">
                <a16:creationId xmlns:a16="http://schemas.microsoft.com/office/drawing/2014/main" id="{98D72E34-BDF6-EC49-A133-467470272EE1}"/>
              </a:ext>
            </a:extLst>
          </p:cNvPr>
          <p:cNvSpPr>
            <a:spLocks noGrp="1"/>
          </p:cNvSpPr>
          <p:nvPr>
            <p:ph type="body" sz="quarter" idx="28" hasCustomPrompt="1"/>
          </p:nvPr>
        </p:nvSpPr>
        <p:spPr>
          <a:xfrm>
            <a:off x="8024111" y="3886136"/>
            <a:ext cx="3424637" cy="2676853"/>
          </a:xfrm>
          <a:prstGeom prst="rect">
            <a:avLst/>
          </a:prstGeom>
        </p:spPr>
        <p:txBody>
          <a:bodyPr/>
          <a:lstStyle>
            <a:lvl1pPr marL="228543" marR="0" indent="-228543" algn="l" defTabSz="913989" rtl="0" eaLnBrk="1" fontAlgn="auto" latinLnBrk="0" hangingPunct="1">
              <a:lnSpc>
                <a:spcPct val="150000"/>
              </a:lnSpc>
              <a:spcBef>
                <a:spcPts val="1000"/>
              </a:spcBef>
              <a:spcAft>
                <a:spcPts val="0"/>
              </a:spcAft>
              <a:buClr>
                <a:srgbClr val="F75152"/>
              </a:buClr>
              <a:buSzTx/>
              <a:buFont typeface="Wingdings" pitchFamily="2" charset="2"/>
              <a:buChar char="§"/>
              <a:tabLst/>
              <a:defRPr sz="1600" b="0" i="0" spc="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defRPr sz="6899" b="1">
                <a:latin typeface="Franklin Gothic Medium" panose="020B0603020102020204" pitchFamily="34" charset="0"/>
              </a:defRPr>
            </a:lvl2pPr>
            <a:lvl3pPr>
              <a:defRPr sz="6899" b="1">
                <a:latin typeface="Franklin Gothic Medium" panose="020B0603020102020204" pitchFamily="34" charset="0"/>
              </a:defRPr>
            </a:lvl3pPr>
            <a:lvl4pPr>
              <a:defRPr sz="6899" b="1">
                <a:latin typeface="Franklin Gothic Medium" panose="020B0603020102020204" pitchFamily="34" charset="0"/>
              </a:defRPr>
            </a:lvl4pPr>
            <a:lvl5pPr>
              <a:defRPr sz="6899" b="1">
                <a:latin typeface="Franklin Gothic Medium" panose="020B0603020102020204" pitchFamily="34" charset="0"/>
              </a:defRPr>
            </a:lvl5pPr>
          </a:lstStyle>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lorem ipsum des </a:t>
            </a:r>
            <a:r>
              <a:rPr lang="en-US" dirty="0" err="1"/>
              <a:t>colores</a:t>
            </a:r>
            <a:r>
              <a:rPr lang="en-US" dirty="0"/>
              <a:t> </a:t>
            </a:r>
          </a:p>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 </a:t>
            </a:r>
          </a:p>
          <a:p>
            <a:pPr marL="228543" marR="0" lvl="0" indent="-228543" algn="l" defTabSz="913989" rtl="0" eaLnBrk="1" fontAlgn="auto" latinLnBrk="0" hangingPunct="1">
              <a:lnSpc>
                <a:spcPct val="150000"/>
              </a:lnSpc>
              <a:spcBef>
                <a:spcPts val="1000"/>
              </a:spcBef>
              <a:spcAft>
                <a:spcPts val="0"/>
              </a:spcAft>
              <a:buClr>
                <a:srgbClr val="F25C4D"/>
              </a:buClr>
              <a:buSzTx/>
              <a:buFont typeface="Wingdings" pitchFamily="2" charset="2"/>
              <a:buChar char="§"/>
              <a:tabLst/>
              <a:defRPr/>
            </a:pPr>
            <a:r>
              <a:rPr lang="en-US" dirty="0"/>
              <a:t>Click to edit master bullet here</a:t>
            </a:r>
          </a:p>
          <a:p>
            <a:pPr lvl="0"/>
            <a:endParaRPr lang="en-US" dirty="0"/>
          </a:p>
        </p:txBody>
      </p:sp>
      <p:sp>
        <p:nvSpPr>
          <p:cNvPr id="10" name="Text Placeholder 19">
            <a:extLst>
              <a:ext uri="{FF2B5EF4-FFF2-40B4-BE49-F238E27FC236}">
                <a16:creationId xmlns:a16="http://schemas.microsoft.com/office/drawing/2014/main" id="{93652279-5755-DA4F-9D6B-7985948A472B}"/>
              </a:ext>
            </a:extLst>
          </p:cNvPr>
          <p:cNvSpPr>
            <a:spLocks noGrp="1"/>
          </p:cNvSpPr>
          <p:nvPr>
            <p:ph type="body" sz="quarter" idx="10" hasCustomPrompt="1"/>
          </p:nvPr>
        </p:nvSpPr>
        <p:spPr>
          <a:xfrm>
            <a:off x="943549" y="734674"/>
            <a:ext cx="9892670" cy="1038267"/>
          </a:xfrm>
          <a:prstGeom prst="rect">
            <a:avLst/>
          </a:prstGeom>
        </p:spPr>
        <p:txBody>
          <a:bodyPr/>
          <a:lstStyle>
            <a:lvl1pPr>
              <a:lnSpc>
                <a:spcPts val="6499"/>
              </a:lnSpc>
              <a:defRPr sz="2400" b="0" i="0">
                <a:solidFill>
                  <a:srgbClr val="22417B"/>
                </a:solidFill>
                <a:latin typeface="Verdana" panose="020B0604030504040204" pitchFamily="34" charset="0"/>
                <a:ea typeface="Verdana" panose="020B0604030504040204" pitchFamily="34" charset="0"/>
                <a:cs typeface="Verdana" panose="020B0604030504040204" pitchFamily="34" charset="0"/>
              </a:defRPr>
            </a:lvl1pPr>
            <a:lvl2pPr>
              <a:defRPr sz="6899" b="1">
                <a:latin typeface="Franklin Gothic Medium" panose="020B0603020102020204" pitchFamily="34" charset="0"/>
              </a:defRPr>
            </a:lvl2pPr>
            <a:lvl3pPr>
              <a:defRPr sz="6899" b="1">
                <a:latin typeface="Franklin Gothic Medium" panose="020B0603020102020204" pitchFamily="34" charset="0"/>
              </a:defRPr>
            </a:lvl3pPr>
            <a:lvl4pPr>
              <a:defRPr sz="6899" b="1">
                <a:latin typeface="Franklin Gothic Medium" panose="020B0603020102020204" pitchFamily="34" charset="0"/>
              </a:defRPr>
            </a:lvl4pPr>
            <a:lvl5pPr>
              <a:defRPr sz="6899" b="1">
                <a:latin typeface="Franklin Gothic Medium" panose="020B0603020102020204" pitchFamily="34" charset="0"/>
              </a:defRPr>
            </a:lvl5pPr>
          </a:lstStyle>
          <a:p>
            <a:pPr lvl="0"/>
            <a:r>
              <a:rPr lang="en-US" dirty="0"/>
              <a:t>Click to edit master</a:t>
            </a:r>
          </a:p>
        </p:txBody>
      </p:sp>
      <p:pic>
        <p:nvPicPr>
          <p:cNvPr id="11" name="Picture 10" descr="A close up of a sign&#10;&#10;Description automatically generated">
            <a:extLst>
              <a:ext uri="{FF2B5EF4-FFF2-40B4-BE49-F238E27FC236}">
                <a16:creationId xmlns:a16="http://schemas.microsoft.com/office/drawing/2014/main" id="{C066CCFE-961C-D044-87CB-C84BC70462D6}"/>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0548827" y="6385035"/>
            <a:ext cx="1336070" cy="208486"/>
          </a:xfrm>
          <a:prstGeom prst="rect">
            <a:avLst/>
          </a:prstGeom>
        </p:spPr>
      </p:pic>
    </p:spTree>
    <p:extLst>
      <p:ext uri="{BB962C8B-B14F-4D97-AF65-F5344CB8AC3E}">
        <p14:creationId xmlns:p14="http://schemas.microsoft.com/office/powerpoint/2010/main" val="5008762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5" Type="http://schemas.openxmlformats.org/officeDocument/2006/relationships/theme" Target="../theme/theme2.xml"/><Relationship Id="rId4"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74EFB0A-3CC4-AAE3-B651-6347D741E30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52ACC92-F21D-1C29-07FD-03722B3A84B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F9F465-70B2-B277-3207-EE13907494C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9B56FC-2EE5-41A6-8C4B-CFEFE5CAAA57}" type="datetimeFigureOut">
              <a:rPr lang="en-US" smtClean="0"/>
              <a:t>4/15/2025</a:t>
            </a:fld>
            <a:endParaRPr lang="en-US"/>
          </a:p>
        </p:txBody>
      </p:sp>
      <p:sp>
        <p:nvSpPr>
          <p:cNvPr id="5" name="Footer Placeholder 4">
            <a:extLst>
              <a:ext uri="{FF2B5EF4-FFF2-40B4-BE49-F238E27FC236}">
                <a16:creationId xmlns:a16="http://schemas.microsoft.com/office/drawing/2014/main" id="{3F4D8731-311B-617D-3B55-35BB1D4E94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BEC8C0E-62F1-0C11-E656-3899A6A72B1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6BA3A8-DFEA-4F2A-8ED3-0389F4CEBADF}" type="slidenum">
              <a:rPr lang="en-US" smtClean="0"/>
              <a:t>‹#›</a:t>
            </a:fld>
            <a:endParaRPr lang="en-US"/>
          </a:p>
        </p:txBody>
      </p:sp>
    </p:spTree>
    <p:extLst>
      <p:ext uri="{BB962C8B-B14F-4D97-AF65-F5344CB8AC3E}">
        <p14:creationId xmlns:p14="http://schemas.microsoft.com/office/powerpoint/2010/main" val="1595842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749" r:id="rId14"/>
    <p:sldLayoutId id="2147483750" r:id="rId15"/>
    <p:sldLayoutId id="2147483751" r:id="rId16"/>
    <p:sldLayoutId id="2147483752" r:id="rId17"/>
    <p:sldLayoutId id="2147483753" r:id="rId18"/>
    <p:sldLayoutId id="2147483754"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928245"/>
      </p:ext>
    </p:extLst>
  </p:cSld>
  <p:clrMap bg1="lt1" tx1="dk1" bg2="lt2" tx2="dk2" accent1="accent1" accent2="accent2" accent3="accent3" accent4="accent4" accent5="accent5" accent6="accent6" hlink="hlink" folHlink="folHlink"/>
  <p:sldLayoutIdLst>
    <p:sldLayoutId id="2147483703" r:id="rId1"/>
    <p:sldLayoutId id="2147483744" r:id="rId2"/>
    <p:sldLayoutId id="2147483747" r:id="rId3"/>
    <p:sldLayoutId id="2147483748" r:id="rId4"/>
  </p:sldLayoutIdLst>
  <p:hf sldNum="0" hdr="0" ftr="0" dt="0"/>
  <p:txStyles>
    <p:titleStyle>
      <a:lvl1pPr algn="ctr" defTabSz="914172" rtl="0" eaLnBrk="1" latinLnBrk="0" hangingPunct="1">
        <a:spcBef>
          <a:spcPct val="0"/>
        </a:spcBef>
        <a:buNone/>
        <a:defRPr sz="4399" kern="1200">
          <a:solidFill>
            <a:schemeClr val="tx1"/>
          </a:solidFill>
          <a:latin typeface="+mj-lt"/>
          <a:ea typeface="+mj-ea"/>
          <a:cs typeface="+mj-cs"/>
        </a:defRPr>
      </a:lvl1pPr>
    </p:titleStyle>
    <p:bodyStyle>
      <a:lvl1pPr marL="342815" indent="-342815" algn="l" defTabSz="914172" rtl="0" eaLnBrk="1" latinLnBrk="0" hangingPunct="1">
        <a:spcBef>
          <a:spcPct val="20000"/>
        </a:spcBef>
        <a:buFont typeface="Arial" pitchFamily="34" charset="0"/>
        <a:buChar char="•"/>
        <a:defRPr sz="3199" kern="1200">
          <a:solidFill>
            <a:schemeClr val="tx1"/>
          </a:solidFill>
          <a:latin typeface="+mn-lt"/>
          <a:ea typeface="+mn-ea"/>
          <a:cs typeface="+mn-cs"/>
        </a:defRPr>
      </a:lvl1pPr>
      <a:lvl2pPr marL="742765" indent="-285679" algn="l" defTabSz="91417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715" indent="-228543" algn="l" defTabSz="91417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800" indent="-228543" algn="l" defTabSz="91417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6886" indent="-228543" algn="l" defTabSz="91417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3972" indent="-228543" algn="l" defTabSz="91417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057" indent="-228543" algn="l" defTabSz="91417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143" indent="-228543" algn="l" defTabSz="91417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229" indent="-228543" algn="l" defTabSz="91417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172" rtl="0" eaLnBrk="1" latinLnBrk="0" hangingPunct="1">
        <a:defRPr sz="1800" kern="1200">
          <a:solidFill>
            <a:schemeClr val="tx1"/>
          </a:solidFill>
          <a:latin typeface="+mn-lt"/>
          <a:ea typeface="+mn-ea"/>
          <a:cs typeface="+mn-cs"/>
        </a:defRPr>
      </a:lvl1pPr>
      <a:lvl2pPr marL="457086" algn="l" defTabSz="914172" rtl="0" eaLnBrk="1" latinLnBrk="0" hangingPunct="1">
        <a:defRPr sz="1800" kern="1200">
          <a:solidFill>
            <a:schemeClr val="tx1"/>
          </a:solidFill>
          <a:latin typeface="+mn-lt"/>
          <a:ea typeface="+mn-ea"/>
          <a:cs typeface="+mn-cs"/>
        </a:defRPr>
      </a:lvl2pPr>
      <a:lvl3pPr marL="914172" algn="l" defTabSz="914172" rtl="0" eaLnBrk="1" latinLnBrk="0" hangingPunct="1">
        <a:defRPr sz="1800" kern="1200">
          <a:solidFill>
            <a:schemeClr val="tx1"/>
          </a:solidFill>
          <a:latin typeface="+mn-lt"/>
          <a:ea typeface="+mn-ea"/>
          <a:cs typeface="+mn-cs"/>
        </a:defRPr>
      </a:lvl3pPr>
      <a:lvl4pPr marL="1371257" algn="l" defTabSz="914172" rtl="0" eaLnBrk="1" latinLnBrk="0" hangingPunct="1">
        <a:defRPr sz="1800" kern="1200">
          <a:solidFill>
            <a:schemeClr val="tx1"/>
          </a:solidFill>
          <a:latin typeface="+mn-lt"/>
          <a:ea typeface="+mn-ea"/>
          <a:cs typeface="+mn-cs"/>
        </a:defRPr>
      </a:lvl4pPr>
      <a:lvl5pPr marL="1828343" algn="l" defTabSz="914172" rtl="0" eaLnBrk="1" latinLnBrk="0" hangingPunct="1">
        <a:defRPr sz="1800" kern="1200">
          <a:solidFill>
            <a:schemeClr val="tx1"/>
          </a:solidFill>
          <a:latin typeface="+mn-lt"/>
          <a:ea typeface="+mn-ea"/>
          <a:cs typeface="+mn-cs"/>
        </a:defRPr>
      </a:lvl5pPr>
      <a:lvl6pPr marL="2285429" algn="l" defTabSz="914172" rtl="0" eaLnBrk="1" latinLnBrk="0" hangingPunct="1">
        <a:defRPr sz="1800" kern="1200">
          <a:solidFill>
            <a:schemeClr val="tx1"/>
          </a:solidFill>
          <a:latin typeface="+mn-lt"/>
          <a:ea typeface="+mn-ea"/>
          <a:cs typeface="+mn-cs"/>
        </a:defRPr>
      </a:lvl6pPr>
      <a:lvl7pPr marL="2742514" algn="l" defTabSz="914172" rtl="0" eaLnBrk="1" latinLnBrk="0" hangingPunct="1">
        <a:defRPr sz="1800" kern="1200">
          <a:solidFill>
            <a:schemeClr val="tx1"/>
          </a:solidFill>
          <a:latin typeface="+mn-lt"/>
          <a:ea typeface="+mn-ea"/>
          <a:cs typeface="+mn-cs"/>
        </a:defRPr>
      </a:lvl7pPr>
      <a:lvl8pPr marL="3199600" algn="l" defTabSz="914172" rtl="0" eaLnBrk="1" latinLnBrk="0" hangingPunct="1">
        <a:defRPr sz="1800" kern="1200">
          <a:solidFill>
            <a:schemeClr val="tx1"/>
          </a:solidFill>
          <a:latin typeface="+mn-lt"/>
          <a:ea typeface="+mn-ea"/>
          <a:cs typeface="+mn-cs"/>
        </a:defRPr>
      </a:lvl8pPr>
      <a:lvl9pPr marL="3656686" algn="l" defTabSz="914172"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55048B-95A2-1E23-F097-D96ADF5D77ED}"/>
              </a:ext>
            </a:extLst>
          </p:cNvPr>
          <p:cNvSpPr>
            <a:spLocks noGrp="1"/>
          </p:cNvSpPr>
          <p:nvPr>
            <p:ph type="title"/>
          </p:nvPr>
        </p:nvSpPr>
        <p:spPr>
          <a:xfrm>
            <a:off x="838201"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3F54F55-9DED-7029-A129-96D9E032DBA2}"/>
              </a:ext>
            </a:extLst>
          </p:cNvPr>
          <p:cNvSpPr>
            <a:spLocks noGrp="1"/>
          </p:cNvSpPr>
          <p:nvPr>
            <p:ph type="body" idx="1"/>
          </p:nvPr>
        </p:nvSpPr>
        <p:spPr>
          <a:xfrm>
            <a:off x="838201"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2691359-E0A2-E7A8-A760-F2607D7E5587}"/>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E81E2A-24A6-4BFC-827A-7C5FB4F00CB8}" type="datetimeFigureOut">
              <a:rPr lang="en-US" smtClean="0"/>
              <a:t>4/15/2025</a:t>
            </a:fld>
            <a:endParaRPr lang="en-US"/>
          </a:p>
        </p:txBody>
      </p:sp>
      <p:sp>
        <p:nvSpPr>
          <p:cNvPr id="5" name="Footer Placeholder 4">
            <a:extLst>
              <a:ext uri="{FF2B5EF4-FFF2-40B4-BE49-F238E27FC236}">
                <a16:creationId xmlns:a16="http://schemas.microsoft.com/office/drawing/2014/main" id="{ECBA063D-50D0-5E61-C74A-B39476239C6A}"/>
              </a:ext>
            </a:extLst>
          </p:cNvPr>
          <p:cNvSpPr>
            <a:spLocks noGrp="1"/>
          </p:cNvSpPr>
          <p:nvPr>
            <p:ph type="ftr" sz="quarter" idx="3"/>
          </p:nvPr>
        </p:nvSpPr>
        <p:spPr>
          <a:xfrm>
            <a:off x="4038601"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F427882-B09A-E103-C72F-34E909832F75}"/>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1AC966-E756-463A-8C2B-588099257009}" type="slidenum">
              <a:rPr lang="en-US" smtClean="0"/>
              <a:t>‹#›</a:t>
            </a:fld>
            <a:endParaRPr lang="en-US"/>
          </a:p>
        </p:txBody>
      </p:sp>
    </p:spTree>
    <p:extLst>
      <p:ext uri="{BB962C8B-B14F-4D97-AF65-F5344CB8AC3E}">
        <p14:creationId xmlns:p14="http://schemas.microsoft.com/office/powerpoint/2010/main" val="380376966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Lst>
  <p:txStyles>
    <p:titleStyle>
      <a:lvl1pPr algn="l" defTabSz="914172" rtl="0" eaLnBrk="1" latinLnBrk="0" hangingPunct="1">
        <a:lnSpc>
          <a:spcPct val="90000"/>
        </a:lnSpc>
        <a:spcBef>
          <a:spcPct val="0"/>
        </a:spcBef>
        <a:buNone/>
        <a:defRPr sz="4399" kern="1200">
          <a:solidFill>
            <a:schemeClr val="tx1"/>
          </a:solidFill>
          <a:latin typeface="+mj-lt"/>
          <a:ea typeface="+mj-ea"/>
          <a:cs typeface="+mj-cs"/>
        </a:defRPr>
      </a:lvl1pPr>
    </p:titleStyle>
    <p:bodyStyle>
      <a:lvl1pPr marL="228543" indent="-228543" algn="l" defTabSz="914172"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629" indent="-228543" algn="l" defTabSz="914172"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715" indent="-228543" algn="l" defTabSz="914172"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599800"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6886"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3972"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057"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143"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229" indent="-228543" algn="l" defTabSz="914172"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172" rtl="0" eaLnBrk="1" latinLnBrk="0" hangingPunct="1">
        <a:defRPr sz="1800" kern="1200">
          <a:solidFill>
            <a:schemeClr val="tx1"/>
          </a:solidFill>
          <a:latin typeface="+mn-lt"/>
          <a:ea typeface="+mn-ea"/>
          <a:cs typeface="+mn-cs"/>
        </a:defRPr>
      </a:lvl1pPr>
      <a:lvl2pPr marL="457086" algn="l" defTabSz="914172" rtl="0" eaLnBrk="1" latinLnBrk="0" hangingPunct="1">
        <a:defRPr sz="1800" kern="1200">
          <a:solidFill>
            <a:schemeClr val="tx1"/>
          </a:solidFill>
          <a:latin typeface="+mn-lt"/>
          <a:ea typeface="+mn-ea"/>
          <a:cs typeface="+mn-cs"/>
        </a:defRPr>
      </a:lvl2pPr>
      <a:lvl3pPr marL="914172" algn="l" defTabSz="914172" rtl="0" eaLnBrk="1" latinLnBrk="0" hangingPunct="1">
        <a:defRPr sz="1800" kern="1200">
          <a:solidFill>
            <a:schemeClr val="tx1"/>
          </a:solidFill>
          <a:latin typeface="+mn-lt"/>
          <a:ea typeface="+mn-ea"/>
          <a:cs typeface="+mn-cs"/>
        </a:defRPr>
      </a:lvl3pPr>
      <a:lvl4pPr marL="1371257" algn="l" defTabSz="914172" rtl="0" eaLnBrk="1" latinLnBrk="0" hangingPunct="1">
        <a:defRPr sz="1800" kern="1200">
          <a:solidFill>
            <a:schemeClr val="tx1"/>
          </a:solidFill>
          <a:latin typeface="+mn-lt"/>
          <a:ea typeface="+mn-ea"/>
          <a:cs typeface="+mn-cs"/>
        </a:defRPr>
      </a:lvl4pPr>
      <a:lvl5pPr marL="1828343" algn="l" defTabSz="914172" rtl="0" eaLnBrk="1" latinLnBrk="0" hangingPunct="1">
        <a:defRPr sz="1800" kern="1200">
          <a:solidFill>
            <a:schemeClr val="tx1"/>
          </a:solidFill>
          <a:latin typeface="+mn-lt"/>
          <a:ea typeface="+mn-ea"/>
          <a:cs typeface="+mn-cs"/>
        </a:defRPr>
      </a:lvl5pPr>
      <a:lvl6pPr marL="2285429" algn="l" defTabSz="914172" rtl="0" eaLnBrk="1" latinLnBrk="0" hangingPunct="1">
        <a:defRPr sz="1800" kern="1200">
          <a:solidFill>
            <a:schemeClr val="tx1"/>
          </a:solidFill>
          <a:latin typeface="+mn-lt"/>
          <a:ea typeface="+mn-ea"/>
          <a:cs typeface="+mn-cs"/>
        </a:defRPr>
      </a:lvl6pPr>
      <a:lvl7pPr marL="2742514" algn="l" defTabSz="914172" rtl="0" eaLnBrk="1" latinLnBrk="0" hangingPunct="1">
        <a:defRPr sz="1800" kern="1200">
          <a:solidFill>
            <a:schemeClr val="tx1"/>
          </a:solidFill>
          <a:latin typeface="+mn-lt"/>
          <a:ea typeface="+mn-ea"/>
          <a:cs typeface="+mn-cs"/>
        </a:defRPr>
      </a:lvl7pPr>
      <a:lvl8pPr marL="3199600" algn="l" defTabSz="914172" rtl="0" eaLnBrk="1" latinLnBrk="0" hangingPunct="1">
        <a:defRPr sz="1800" kern="1200">
          <a:solidFill>
            <a:schemeClr val="tx1"/>
          </a:solidFill>
          <a:latin typeface="+mn-lt"/>
          <a:ea typeface="+mn-ea"/>
          <a:cs typeface="+mn-cs"/>
        </a:defRPr>
      </a:lvl8pPr>
      <a:lvl9pPr marL="3656686" algn="l" defTabSz="91417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13" Type="http://schemas.openxmlformats.org/officeDocument/2006/relationships/image" Target="../media/image17.png"/><Relationship Id="rId18" Type="http://schemas.openxmlformats.org/officeDocument/2006/relationships/image" Target="../media/image22.png"/><Relationship Id="rId26" Type="http://schemas.openxmlformats.org/officeDocument/2006/relationships/image" Target="../media/image30.svg"/><Relationship Id="rId21" Type="http://schemas.openxmlformats.org/officeDocument/2006/relationships/image" Target="../media/image25.svg"/><Relationship Id="rId34" Type="http://schemas.openxmlformats.org/officeDocument/2006/relationships/image" Target="../media/image38.svg"/><Relationship Id="rId7" Type="http://schemas.openxmlformats.org/officeDocument/2006/relationships/image" Target="../media/image11.svg"/><Relationship Id="rId12" Type="http://schemas.openxmlformats.org/officeDocument/2006/relationships/image" Target="../media/image16.svg"/><Relationship Id="rId17" Type="http://schemas.openxmlformats.org/officeDocument/2006/relationships/image" Target="../media/image21.svg"/><Relationship Id="rId25" Type="http://schemas.openxmlformats.org/officeDocument/2006/relationships/image" Target="../media/image29.png"/><Relationship Id="rId33" Type="http://schemas.openxmlformats.org/officeDocument/2006/relationships/image" Target="../media/image37.png"/><Relationship Id="rId38" Type="http://schemas.openxmlformats.org/officeDocument/2006/relationships/image" Target="../media/image41.png"/><Relationship Id="rId2" Type="http://schemas.openxmlformats.org/officeDocument/2006/relationships/notesSlide" Target="../notesSlides/notesSlide3.xml"/><Relationship Id="rId16" Type="http://schemas.openxmlformats.org/officeDocument/2006/relationships/image" Target="../media/image20.svg"/><Relationship Id="rId20" Type="http://schemas.openxmlformats.org/officeDocument/2006/relationships/image" Target="../media/image24.svg"/><Relationship Id="rId29" Type="http://schemas.openxmlformats.org/officeDocument/2006/relationships/image" Target="../media/image33.png"/><Relationship Id="rId1" Type="http://schemas.openxmlformats.org/officeDocument/2006/relationships/slideLayout" Target="../slideLayouts/slideLayout20.xml"/><Relationship Id="rId6" Type="http://schemas.openxmlformats.org/officeDocument/2006/relationships/image" Target="../media/image10.png"/><Relationship Id="rId11" Type="http://schemas.openxmlformats.org/officeDocument/2006/relationships/image" Target="../media/image15.png"/><Relationship Id="rId24" Type="http://schemas.openxmlformats.org/officeDocument/2006/relationships/image" Target="../media/image28.svg"/><Relationship Id="rId32" Type="http://schemas.openxmlformats.org/officeDocument/2006/relationships/image" Target="../media/image36.svg"/><Relationship Id="rId37" Type="http://schemas.openxmlformats.org/officeDocument/2006/relationships/hyperlink" Target="https://aahomecare.org/" TargetMode="External"/><Relationship Id="rId5" Type="http://schemas.openxmlformats.org/officeDocument/2006/relationships/image" Target="../media/image9.svg"/><Relationship Id="rId15" Type="http://schemas.openxmlformats.org/officeDocument/2006/relationships/image" Target="../media/image19.png"/><Relationship Id="rId23" Type="http://schemas.openxmlformats.org/officeDocument/2006/relationships/image" Target="../media/image27.png"/><Relationship Id="rId28" Type="http://schemas.openxmlformats.org/officeDocument/2006/relationships/image" Target="../media/image32.svg"/><Relationship Id="rId36" Type="http://schemas.openxmlformats.org/officeDocument/2006/relationships/image" Target="../media/image40.svg"/><Relationship Id="rId10" Type="http://schemas.openxmlformats.org/officeDocument/2006/relationships/image" Target="../media/image14.svg"/><Relationship Id="rId19" Type="http://schemas.openxmlformats.org/officeDocument/2006/relationships/image" Target="../media/image23.svg"/><Relationship Id="rId31" Type="http://schemas.openxmlformats.org/officeDocument/2006/relationships/image" Target="../media/image35.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18.svg"/><Relationship Id="rId22" Type="http://schemas.openxmlformats.org/officeDocument/2006/relationships/image" Target="../media/image26.svg"/><Relationship Id="rId27" Type="http://schemas.openxmlformats.org/officeDocument/2006/relationships/image" Target="../media/image31.png"/><Relationship Id="rId30" Type="http://schemas.openxmlformats.org/officeDocument/2006/relationships/image" Target="../media/image34.svg"/><Relationship Id="rId35" Type="http://schemas.openxmlformats.org/officeDocument/2006/relationships/image" Target="../media/image39.png"/><Relationship Id="rId8" Type="http://schemas.openxmlformats.org/officeDocument/2006/relationships/image" Target="../media/image12.png"/><Relationship Id="rId3"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3.xml"/><Relationship Id="rId1" Type="http://schemas.openxmlformats.org/officeDocument/2006/relationships/tags" Target="../tags/tag1.xml"/><Relationship Id="rId6" Type="http://schemas.openxmlformats.org/officeDocument/2006/relationships/image" Target="../media/image46.png"/><Relationship Id="rId5" Type="http://schemas.openxmlformats.org/officeDocument/2006/relationships/image" Target="../media/image45.emf"/><Relationship Id="rId4" Type="http://schemas.openxmlformats.org/officeDocument/2006/relationships/oleObject" Target="../embeddings/oleObject1.bin"/></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8.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48.png"/></Relationships>
</file>

<file path=ppt/slides/_rels/slide1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49.pn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hyperlink" Target="https://aahomecare.org/medicare-advantage"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5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hyperlink" Target="mailto:katiem@aahomecare.org" TargetMode="External"/><Relationship Id="rId5" Type="http://schemas.openxmlformats.org/officeDocument/2006/relationships/hyperlink" Target="mailto:no-reply@notifications.copilot.com" TargetMode="External"/><Relationship Id="rId4" Type="http://schemas.openxmlformats.org/officeDocument/2006/relationships/hyperlink" Target="https://aahomecare.org/medicare-advantage"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hyperlink" Target="https://aahomecare.org/medicare-advantag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52.png"/><Relationship Id="rId4" Type="http://schemas.openxmlformats.org/officeDocument/2006/relationships/hyperlink" Target="https://aahomecare.org/medicare-advantag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hyperlink" Target="https://aahomecare.org/medicare-advantage"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hyperlink" Target="https://aahomecare.org/medicare-advantage"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hyperlink" Target="https://aahomecare.org/medicare-advantage"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56.png"/><Relationship Id="rId5" Type="http://schemas.openxmlformats.org/officeDocument/2006/relationships/image" Target="../media/image54.png"/><Relationship Id="rId4" Type="http://schemas.openxmlformats.org/officeDocument/2006/relationships/hyperlink" Target="https://aahomecare.org/medicare-advantage"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42.png"/><Relationship Id="rId7"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hyperlink" Target="mailto:katiem@aahomecare.org" TargetMode="External"/><Relationship Id="rId5" Type="http://schemas.openxmlformats.org/officeDocument/2006/relationships/hyperlink" Target="mailto:no-reply@notifications.copilot.com" TargetMode="External"/><Relationship Id="rId4" Type="http://schemas.openxmlformats.org/officeDocument/2006/relationships/hyperlink" Target="https://aahomecare.org/medicare-advantage"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hyperlink" Target="https://aahomecare.org/medicare-advantage"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42.png"/><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image" Target="../media/image57.png"/><Relationship Id="rId5" Type="http://schemas.openxmlformats.org/officeDocument/2006/relationships/image" Target="../media/image45.emf"/><Relationship Id="rId4" Type="http://schemas.openxmlformats.org/officeDocument/2006/relationships/oleObject" Target="../embeddings/oleObject2.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42.png"/><Relationship Id="rId2" Type="http://schemas.openxmlformats.org/officeDocument/2006/relationships/slideLayout" Target="../slideLayouts/slideLayout15.xml"/><Relationship Id="rId1" Type="http://schemas.openxmlformats.org/officeDocument/2006/relationships/tags" Target="../tags/tag3.xml"/><Relationship Id="rId6" Type="http://schemas.openxmlformats.org/officeDocument/2006/relationships/image" Target="../media/image58.jpg"/><Relationship Id="rId5" Type="http://schemas.openxmlformats.org/officeDocument/2006/relationships/image" Target="../media/image45.emf"/><Relationship Id="rId4" Type="http://schemas.openxmlformats.org/officeDocument/2006/relationships/oleObject" Target="../embeddings/oleObject3.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42.png"/><Relationship Id="rId2" Type="http://schemas.openxmlformats.org/officeDocument/2006/relationships/slideLayout" Target="../slideLayouts/slideLayout16.xml"/><Relationship Id="rId1" Type="http://schemas.openxmlformats.org/officeDocument/2006/relationships/tags" Target="../tags/tag4.xml"/><Relationship Id="rId6" Type="http://schemas.openxmlformats.org/officeDocument/2006/relationships/image" Target="../media/image59.png"/><Relationship Id="rId5" Type="http://schemas.openxmlformats.org/officeDocument/2006/relationships/image" Target="../media/image45.emf"/><Relationship Id="rId4" Type="http://schemas.openxmlformats.org/officeDocument/2006/relationships/oleObject" Target="../embeddings/oleObject4.bin"/></Relationships>
</file>

<file path=ppt/slides/_rels/slide31.xml.rels><?xml version="1.0" encoding="UTF-8" standalone="yes"?>
<Relationships xmlns="http://schemas.openxmlformats.org/package/2006/relationships"><Relationship Id="rId8" Type="http://schemas.openxmlformats.org/officeDocument/2006/relationships/hyperlink" Target="https://www.hhs.gov/guidance/sites/default/files/hhs-guidance-documents/MM12521.pdf" TargetMode="External"/><Relationship Id="rId3" Type="http://schemas.openxmlformats.org/officeDocument/2006/relationships/notesSlide" Target="../notesSlides/notesSlide26.xml"/><Relationship Id="rId7" Type="http://schemas.openxmlformats.org/officeDocument/2006/relationships/hyperlink" Target="https://www.cms.gov/files/document/r11722cp.pdf" TargetMode="External"/><Relationship Id="rId2" Type="http://schemas.openxmlformats.org/officeDocument/2006/relationships/slideLayout" Target="../slideLayouts/slideLayout17.xml"/><Relationship Id="rId1" Type="http://schemas.openxmlformats.org/officeDocument/2006/relationships/tags" Target="../tags/tag5.xml"/><Relationship Id="rId6" Type="http://schemas.openxmlformats.org/officeDocument/2006/relationships/image" Target="../media/image60.png"/><Relationship Id="rId5" Type="http://schemas.openxmlformats.org/officeDocument/2006/relationships/image" Target="../media/image45.emf"/><Relationship Id="rId10" Type="http://schemas.openxmlformats.org/officeDocument/2006/relationships/image" Target="../media/image42.png"/><Relationship Id="rId4" Type="http://schemas.openxmlformats.org/officeDocument/2006/relationships/oleObject" Target="../embeddings/oleObject5.bin"/><Relationship Id="rId9" Type="http://schemas.openxmlformats.org/officeDocument/2006/relationships/hyperlink" Target="https://www.cms.gov/files/document/mm12063.pdf#:~:text=CY%202021%20Update%20for%20Durable%20Medical%20Equipment%2C%20Prosthetics%2C,January%201%2C%202021%20Implementation%20Date%3A%20January%204%2C%202021"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62.jpeg"/><Relationship Id="rId3" Type="http://schemas.openxmlformats.org/officeDocument/2006/relationships/notesSlide" Target="../notesSlides/notesSlide27.xml"/><Relationship Id="rId7" Type="http://schemas.openxmlformats.org/officeDocument/2006/relationships/hyperlink" Target="https://www.bls.gov/eci/" TargetMode="External"/><Relationship Id="rId2" Type="http://schemas.openxmlformats.org/officeDocument/2006/relationships/slideLayout" Target="../slideLayouts/slideLayout17.xml"/><Relationship Id="rId1" Type="http://schemas.openxmlformats.org/officeDocument/2006/relationships/tags" Target="../tags/tag6.xml"/><Relationship Id="rId6" Type="http://schemas.openxmlformats.org/officeDocument/2006/relationships/image" Target="../media/image45.emf"/><Relationship Id="rId5" Type="http://schemas.openxmlformats.org/officeDocument/2006/relationships/oleObject" Target="../embeddings/oleObject6.bin"/><Relationship Id="rId4" Type="http://schemas.openxmlformats.org/officeDocument/2006/relationships/image" Target="../media/image61.jpeg"/><Relationship Id="rId9" Type="http://schemas.openxmlformats.org/officeDocument/2006/relationships/image" Target="../media/image42.png"/></Relationships>
</file>

<file path=ppt/slides/_rels/slide33.xml.rels><?xml version="1.0" encoding="UTF-8" standalone="yes"?>
<Relationships xmlns="http://schemas.openxmlformats.org/package/2006/relationships"><Relationship Id="rId8" Type="http://schemas.openxmlformats.org/officeDocument/2006/relationships/image" Target="../media/image65.jpeg"/><Relationship Id="rId3" Type="http://schemas.openxmlformats.org/officeDocument/2006/relationships/notesSlide" Target="../notesSlides/notesSlide28.xml"/><Relationship Id="rId7" Type="http://schemas.openxmlformats.org/officeDocument/2006/relationships/image" Target="../media/image64.jpeg"/><Relationship Id="rId2" Type="http://schemas.openxmlformats.org/officeDocument/2006/relationships/slideLayout" Target="../slideLayouts/slideLayout16.xml"/><Relationship Id="rId1" Type="http://schemas.openxmlformats.org/officeDocument/2006/relationships/tags" Target="../tags/tag7.xml"/><Relationship Id="rId6" Type="http://schemas.openxmlformats.org/officeDocument/2006/relationships/image" Target="../media/image63.jpg"/><Relationship Id="rId11" Type="http://schemas.openxmlformats.org/officeDocument/2006/relationships/hyperlink" Target="https://www.hida.org/distribution/resources/infographics/supply-chain-crisis-no-end-1-year-later.aspx?WebsiteKey=6ad216b3-25ff-4d44-b2f6-6a771937df5d" TargetMode="External"/><Relationship Id="rId5" Type="http://schemas.openxmlformats.org/officeDocument/2006/relationships/image" Target="../media/image45.emf"/><Relationship Id="rId10" Type="http://schemas.openxmlformats.org/officeDocument/2006/relationships/image" Target="../media/image42.png"/><Relationship Id="rId4" Type="http://schemas.openxmlformats.org/officeDocument/2006/relationships/oleObject" Target="../embeddings/oleObject7.bin"/><Relationship Id="rId9" Type="http://schemas.openxmlformats.org/officeDocument/2006/relationships/image" Target="../media/image66.jpeg"/></Relationships>
</file>

<file path=ppt/slides/_rels/slide34.xml.rels><?xml version="1.0" encoding="UTF-8" standalone="yes"?>
<Relationships xmlns="http://schemas.openxmlformats.org/package/2006/relationships"><Relationship Id="rId3" Type="http://schemas.openxmlformats.org/officeDocument/2006/relationships/hyperlink" Target="https://www.partnership.com/blog/post/fedex-ups-general-rate-increase" TargetMode="External"/><Relationship Id="rId2" Type="http://schemas.openxmlformats.org/officeDocument/2006/relationships/notesSlide" Target="../notesSlides/notesSlide29.xml"/><Relationship Id="rId1" Type="http://schemas.openxmlformats.org/officeDocument/2006/relationships/slideLayout" Target="../slideLayouts/slideLayout18.xml"/><Relationship Id="rId4" Type="http://schemas.openxmlformats.org/officeDocument/2006/relationships/chart" Target="../charts/chart1.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42.png"/><Relationship Id="rId2" Type="http://schemas.openxmlformats.org/officeDocument/2006/relationships/slideLayout" Target="../slideLayouts/slideLayout16.xml"/><Relationship Id="rId1" Type="http://schemas.openxmlformats.org/officeDocument/2006/relationships/tags" Target="../tags/tag8.xml"/><Relationship Id="rId6" Type="http://schemas.openxmlformats.org/officeDocument/2006/relationships/image" Target="../media/image67.jpeg"/><Relationship Id="rId5" Type="http://schemas.openxmlformats.org/officeDocument/2006/relationships/image" Target="../media/image45.emf"/><Relationship Id="rId4" Type="http://schemas.openxmlformats.org/officeDocument/2006/relationships/oleObject" Target="../embeddings/oleObject8.bin"/></Relationships>
</file>

<file path=ppt/slides/_rels/slide36.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notesSlide" Target="../notesSlides/notesSlide31.xml"/><Relationship Id="rId7" Type="http://schemas.openxmlformats.org/officeDocument/2006/relationships/image" Target="../media/image69.png"/><Relationship Id="rId2" Type="http://schemas.openxmlformats.org/officeDocument/2006/relationships/slideLayout" Target="../slideLayouts/slideLayout16.xml"/><Relationship Id="rId1" Type="http://schemas.openxmlformats.org/officeDocument/2006/relationships/tags" Target="../tags/tag9.xml"/><Relationship Id="rId6" Type="http://schemas.openxmlformats.org/officeDocument/2006/relationships/image" Target="../media/image68.jpeg"/><Relationship Id="rId5" Type="http://schemas.openxmlformats.org/officeDocument/2006/relationships/image" Target="../media/image45.emf"/><Relationship Id="rId4" Type="http://schemas.openxmlformats.org/officeDocument/2006/relationships/oleObject" Target="../embeddings/oleObject9.bin"/></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42.png"/><Relationship Id="rId2" Type="http://schemas.openxmlformats.org/officeDocument/2006/relationships/slideLayout" Target="../slideLayouts/slideLayout15.xml"/><Relationship Id="rId1" Type="http://schemas.openxmlformats.org/officeDocument/2006/relationships/tags" Target="../tags/tag10.xml"/><Relationship Id="rId6" Type="http://schemas.openxmlformats.org/officeDocument/2006/relationships/image" Target="../media/image70.jpg"/><Relationship Id="rId5" Type="http://schemas.openxmlformats.org/officeDocument/2006/relationships/image" Target="../media/image45.emf"/><Relationship Id="rId4" Type="http://schemas.openxmlformats.org/officeDocument/2006/relationships/oleObject" Target="../embeddings/oleObject10.bin"/></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72.emf"/><Relationship Id="rId2" Type="http://schemas.openxmlformats.org/officeDocument/2006/relationships/image" Target="../media/image71.jpg"/><Relationship Id="rId1" Type="http://schemas.openxmlformats.org/officeDocument/2006/relationships/slideLayout" Target="../slideLayouts/slideLayout19.xml"/><Relationship Id="rId4" Type="http://schemas.openxmlformats.org/officeDocument/2006/relationships/image" Target="../media/image42.png"/></Relationships>
</file>

<file path=ppt/slides/_rels/slide4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42.png"/><Relationship Id="rId4" Type="http://schemas.openxmlformats.org/officeDocument/2006/relationships/image" Target="../media/image74.png"/></Relationships>
</file>

<file path=ppt/slides/_rels/slide41.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8" Type="http://schemas.openxmlformats.org/officeDocument/2006/relationships/image" Target="../media/image91.jpeg"/><Relationship Id="rId3" Type="http://schemas.openxmlformats.org/officeDocument/2006/relationships/image" Target="../media/image86.png"/><Relationship Id="rId7" Type="http://schemas.openxmlformats.org/officeDocument/2006/relationships/image" Target="../media/image90.jpeg"/><Relationship Id="rId2" Type="http://schemas.openxmlformats.org/officeDocument/2006/relationships/notesSlide" Target="../notesSlides/notesSlide45.xml"/><Relationship Id="rId1" Type="http://schemas.openxmlformats.org/officeDocument/2006/relationships/slideLayout" Target="../slideLayouts/slideLayout24.xml"/><Relationship Id="rId6" Type="http://schemas.openxmlformats.org/officeDocument/2006/relationships/image" Target="../media/image89.png"/><Relationship Id="rId5" Type="http://schemas.openxmlformats.org/officeDocument/2006/relationships/image" Target="../media/image88.jpeg"/><Relationship Id="rId10" Type="http://schemas.openxmlformats.org/officeDocument/2006/relationships/image" Target="../media/image93.png"/><Relationship Id="rId4" Type="http://schemas.openxmlformats.org/officeDocument/2006/relationships/image" Target="../media/image87.jpeg"/><Relationship Id="rId9" Type="http://schemas.openxmlformats.org/officeDocument/2006/relationships/image" Target="../media/image92.jpeg"/></Relationships>
</file>

<file path=ppt/slides/_rels/slide53.xml.rels><?xml version="1.0" encoding="UTF-8" standalone="yes"?>
<Relationships xmlns="http://schemas.openxmlformats.org/package/2006/relationships"><Relationship Id="rId3" Type="http://schemas.openxmlformats.org/officeDocument/2006/relationships/hyperlink" Target="mailto:michaeln@aahomecare.org" TargetMode="External"/><Relationship Id="rId2" Type="http://schemas.openxmlformats.org/officeDocument/2006/relationships/notesSlide" Target="../notesSlides/notesSlide46.xml"/><Relationship Id="rId1" Type="http://schemas.openxmlformats.org/officeDocument/2006/relationships/slideLayout" Target="../slideLayouts/slideLayout35.xml"/><Relationship Id="rId4" Type="http://schemas.openxmlformats.org/officeDocument/2006/relationships/image" Target="../media/image94.png"/></Relationships>
</file>

<file path=ppt/slides/_rels/slide54.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4.png"/><Relationship Id="rId7" Type="http://schemas.openxmlformats.org/officeDocument/2006/relationships/image" Target="../media/image98.svg"/><Relationship Id="rId2" Type="http://schemas.openxmlformats.org/officeDocument/2006/relationships/notesSlide" Target="../notesSlides/notesSlide47.xml"/><Relationship Id="rId1" Type="http://schemas.openxmlformats.org/officeDocument/2006/relationships/slideLayout" Target="../slideLayouts/slideLayout20.xml"/><Relationship Id="rId6" Type="http://schemas.openxmlformats.org/officeDocument/2006/relationships/image" Target="../media/image97.png"/><Relationship Id="rId11" Type="http://schemas.openxmlformats.org/officeDocument/2006/relationships/hyperlink" Target="mailto:Davidc@aahomecare.org" TargetMode="External"/><Relationship Id="rId5" Type="http://schemas.openxmlformats.org/officeDocument/2006/relationships/image" Target="../media/image96.svg"/><Relationship Id="rId10" Type="http://schemas.openxmlformats.org/officeDocument/2006/relationships/image" Target="../media/image101.png"/><Relationship Id="rId4" Type="http://schemas.openxmlformats.org/officeDocument/2006/relationships/image" Target="../media/image95.png"/><Relationship Id="rId9" Type="http://schemas.openxmlformats.org/officeDocument/2006/relationships/image" Target="../media/image100.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Object 1"/>
          <p:cNvSpPr>
            <a:spLocks noGrp="1" noRot="1" noMove="1" noResize="1" noEditPoints="1" noAdjustHandles="1" noChangeArrowheads="1" noChangeShapeType="1"/>
          </p:cNvSpPr>
          <p:nvPr/>
        </p:nvSpPr>
        <p:spPr>
          <a:xfrm>
            <a:off x="0" y="0"/>
            <a:ext cx="12192000" cy="5427893"/>
          </a:xfrm>
          <a:prstGeom prst="rect">
            <a:avLst/>
          </a:prstGeom>
          <a:solidFill>
            <a:srgbClr val="22417B"/>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3" name="Object 2"/>
          <p:cNvSpPr/>
          <p:nvPr/>
        </p:nvSpPr>
        <p:spPr>
          <a:xfrm>
            <a:off x="0" y="347967"/>
            <a:ext cx="12192000" cy="1663648"/>
          </a:xfrm>
          <a:prstGeom prst="rect">
            <a:avLst/>
          </a:prstGeom>
          <a:noFill/>
        </p:spPr>
        <p:txBody>
          <a:bodyPr wrap="square" lIns="0" tIns="0" rIns="0" bIns="0" rtlCol="0" anchor="t"/>
          <a:lstStyle/>
          <a:p>
            <a:pPr marL="0" marR="0" lvl="0" indent="0" algn="ctr" defTabSz="914400" rtl="0" eaLnBrk="1" fontAlgn="auto" latinLnBrk="0" hangingPunct="1">
              <a:lnSpc>
                <a:spcPct val="150000"/>
              </a:lnSpc>
              <a:spcBef>
                <a:spcPts val="0"/>
              </a:spcBef>
              <a:spcAft>
                <a:spcPts val="0"/>
              </a:spcAft>
              <a:buClrTx/>
              <a:buSzTx/>
              <a:buFontTx/>
              <a:buNone/>
              <a:tabLst/>
              <a:defRPr/>
            </a:pPr>
            <a:r>
              <a:rPr lang="en-US" sz="5400" b="1" u="sng" dirty="0">
                <a:solidFill>
                  <a:srgbClr val="FFFFFF"/>
                </a:solidFill>
                <a:effectLst>
                  <a:outerShdw blurRad="38100" dist="38100" dir="2700000" algn="tl">
                    <a:srgbClr val="000000">
                      <a:alpha val="43137"/>
                    </a:srgbClr>
                  </a:outerShdw>
                </a:effectLst>
                <a:latin typeface="Lato" panose="020F0502020204030203" pitchFamily="34" charset="0"/>
                <a:ea typeface="Lato" panose="020F0502020204030203" pitchFamily="34" charset="0"/>
                <a:cs typeface="Lato" panose="020F0502020204030203" pitchFamily="34" charset="0"/>
              </a:rPr>
              <a:t>Strategies for Negotiating Payer Contracts</a:t>
            </a:r>
            <a:r>
              <a:rPr kumimoji="0" lang="en-US" sz="5400" b="1" i="0" u="sng"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Lato" panose="020F0502020204030203" pitchFamily="34" charset="0"/>
                <a:ea typeface="Lato" panose="020F0502020204030203" pitchFamily="34" charset="0"/>
                <a:cs typeface="Lato" panose="020F0502020204030203" pitchFamily="34"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800" b="1" i="0" u="none" strike="noStrike" kern="1200" cap="none" spc="0" normalizeH="0" baseline="0" noProof="0" dirty="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5400" b="1" i="0" u="none" strike="noStrike" kern="1200" cap="none" spc="0" normalizeH="0" baseline="0" noProof="0" dirty="0">
              <a:ln>
                <a:noFill/>
              </a:ln>
              <a:solidFill>
                <a:srgbClr val="FFFFFF"/>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Object 4"/>
          <p:cNvSpPr/>
          <p:nvPr/>
        </p:nvSpPr>
        <p:spPr>
          <a:xfrm>
            <a:off x="3721922" y="3634830"/>
            <a:ext cx="4744976" cy="312461"/>
          </a:xfrm>
          <a:prstGeom prst="rect">
            <a:avLst/>
          </a:prstGeom>
          <a:noFill/>
        </p:spPr>
        <p:txBody>
          <a:bodyPr wrap="square" lIns="0" tIns="0" rIns="0" bIns="0" rtlCol="0" anchor="t"/>
          <a:lstStyle/>
          <a:p>
            <a:pPr marL="0" marR="0" lvl="0" indent="0" algn="ctr" defTabSz="914400" rtl="0" eaLnBrk="1" fontAlgn="auto" latinLnBrk="0" hangingPunct="1">
              <a:lnSpc>
                <a:spcPts val="2462"/>
              </a:lnSpc>
              <a:spcBef>
                <a:spcPts val="716"/>
              </a:spcBef>
              <a:spcAft>
                <a:spcPts val="0"/>
              </a:spcAft>
              <a:buClrTx/>
              <a:buSzTx/>
              <a:buFontTx/>
              <a:buNone/>
              <a:tabLst/>
              <a:defRPr/>
            </a:pPr>
            <a:r>
              <a:rPr kumimoji="0" lang="en-US" sz="1800" b="0" i="0" u="none" strike="noStrike" kern="1200" cap="none" spc="0" normalizeH="0" baseline="0" noProof="0" dirty="0">
                <a:ln>
                  <a:noFill/>
                </a:ln>
                <a:solidFill>
                  <a:srgbClr val="FFFFFF"/>
                </a:solidFill>
                <a:effectLst/>
                <a:uLnTx/>
                <a:uFillTx/>
                <a:latin typeface="Lato" pitchFamily="34" charset="0"/>
                <a:ea typeface="Lato" pitchFamily="34" charset="-122"/>
                <a:cs typeface="Lato" pitchFamily="34" charset="-120"/>
              </a:rPr>
              <a:t>May 2025</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pic>
        <p:nvPicPr>
          <p:cNvPr id="6" name="Object 5" descr="preencoded.png"/>
          <p:cNvPicPr>
            <a:picLocks noGrp="1" noRot="1" noChangeAspect="1" noMove="1" noResize="1" noEditPoints="1" noAdjustHandles="1" noChangeArrowheads="1" noChangeShapeType="1" noCrop="1"/>
          </p:cNvPicPr>
          <p:nvPr/>
        </p:nvPicPr>
        <p:blipFill>
          <a:blip r:embed="rId3"/>
          <a:srcRect l="-5595" t="-5595" r="-5595" b="-5595"/>
          <a:stretch/>
        </p:blipFill>
        <p:spPr>
          <a:xfrm>
            <a:off x="58006" y="6006457"/>
            <a:ext cx="3349792" cy="572256"/>
          </a:xfrm>
          <a:prstGeom prst="rect">
            <a:avLst/>
          </a:prstGeom>
        </p:spPr>
      </p:pic>
      <p:pic>
        <p:nvPicPr>
          <p:cNvPr id="4" name="Picture 3">
            <a:extLst>
              <a:ext uri="{FF2B5EF4-FFF2-40B4-BE49-F238E27FC236}">
                <a16:creationId xmlns:a16="http://schemas.microsoft.com/office/drawing/2014/main" id="{4AC314A6-436E-1F89-0995-F3F42351F420}"/>
              </a:ext>
            </a:extLst>
          </p:cNvPr>
          <p:cNvPicPr>
            <a:picLocks noChangeAspect="1"/>
          </p:cNvPicPr>
          <p:nvPr/>
        </p:nvPicPr>
        <p:blipFill>
          <a:blip r:embed="rId4"/>
          <a:stretch>
            <a:fillRect/>
          </a:stretch>
        </p:blipFill>
        <p:spPr>
          <a:xfrm>
            <a:off x="8123244" y="5461832"/>
            <a:ext cx="3684011" cy="1233057"/>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2417B"/>
        </a:solidFill>
        <a:effectLst/>
      </p:bgPr>
    </p:bg>
    <p:spTree>
      <p:nvGrpSpPr>
        <p:cNvPr id="1" name=""/>
        <p:cNvGrpSpPr/>
        <p:nvPr/>
      </p:nvGrpSpPr>
      <p:grpSpPr>
        <a:xfrm>
          <a:off x="0" y="0"/>
          <a:ext cx="0" cy="0"/>
          <a:chOff x="0" y="0"/>
          <a:chExt cx="0" cy="0"/>
        </a:xfrm>
      </p:grpSpPr>
      <p:sp>
        <p:nvSpPr>
          <p:cNvPr id="2" name="Object 1"/>
          <p:cNvSpPr>
            <a:spLocks noGrp="1" noRot="1" noMove="1" noResize="1" noEditPoints="1" noAdjustHandles="1" noChangeArrowheads="1" noChangeShapeType="1"/>
          </p:cNvSpPr>
          <p:nvPr/>
        </p:nvSpPr>
        <p:spPr>
          <a:xfrm>
            <a:off x="1744362" y="3139796"/>
            <a:ext cx="4188862" cy="548234"/>
          </a:xfrm>
          <a:prstGeom prst="rect">
            <a:avLst/>
          </a:prstGeom>
          <a:noFill/>
        </p:spPr>
        <p:txBody>
          <a:bodyPr wrap="square" lIns="0" tIns="0" rIns="0" bIns="0" rtlCol="0" anchor="t"/>
          <a:lstStyle/>
          <a:p>
            <a:pPr defTabSz="914172">
              <a:lnSpc>
                <a:spcPts val="4319"/>
              </a:lnSpc>
            </a:pPr>
            <a:r>
              <a:rPr lang="en-US" sz="3749" b="1" dirty="0">
                <a:solidFill>
                  <a:srgbClr val="FFFFFF"/>
                </a:solidFill>
                <a:latin typeface="Lato" pitchFamily="34" charset="0"/>
                <a:ea typeface="Lato" pitchFamily="34" charset="-122"/>
                <a:cs typeface="Lato" pitchFamily="34" charset="-120"/>
              </a:rPr>
              <a:t>PRESENTED BY</a:t>
            </a:r>
            <a:endParaRPr lang="en-US" dirty="0">
              <a:solidFill>
                <a:prstClr val="black"/>
              </a:solidFill>
              <a:latin typeface="Arial"/>
            </a:endParaRPr>
          </a:p>
        </p:txBody>
      </p:sp>
      <p:sp>
        <p:nvSpPr>
          <p:cNvPr id="5" name="Object 4"/>
          <p:cNvSpPr/>
          <p:nvPr/>
        </p:nvSpPr>
        <p:spPr>
          <a:xfrm>
            <a:off x="6380082" y="4367888"/>
            <a:ext cx="4188862" cy="296017"/>
          </a:xfrm>
          <a:prstGeom prst="rect">
            <a:avLst/>
          </a:prstGeom>
          <a:noFill/>
        </p:spPr>
        <p:txBody>
          <a:bodyPr wrap="square" lIns="0" tIns="0" rIns="0" bIns="0" rtlCol="0" anchor="t"/>
          <a:lstStyle/>
          <a:p>
            <a:pPr algn="ctr" defTabSz="914172">
              <a:lnSpc>
                <a:spcPts val="2333"/>
              </a:lnSpc>
            </a:pPr>
            <a:r>
              <a:rPr lang="en-US" dirty="0">
                <a:solidFill>
                  <a:schemeClr val="bg1"/>
                </a:solidFill>
                <a:latin typeface="Arial"/>
              </a:rPr>
              <a:t>David Chandler</a:t>
            </a:r>
          </a:p>
        </p:txBody>
      </p:sp>
      <p:sp>
        <p:nvSpPr>
          <p:cNvPr id="6" name="Object 5"/>
          <p:cNvSpPr/>
          <p:nvPr/>
        </p:nvSpPr>
        <p:spPr>
          <a:xfrm>
            <a:off x="6380082" y="4727537"/>
            <a:ext cx="4188862" cy="260316"/>
          </a:xfrm>
          <a:prstGeom prst="rect">
            <a:avLst/>
          </a:prstGeom>
          <a:noFill/>
        </p:spPr>
        <p:txBody>
          <a:bodyPr wrap="square" lIns="0" tIns="0" rIns="0" bIns="0" rtlCol="0" anchor="t"/>
          <a:lstStyle/>
          <a:p>
            <a:pPr algn="ctr" defTabSz="914172">
              <a:lnSpc>
                <a:spcPts val="2052"/>
              </a:lnSpc>
              <a:spcBef>
                <a:spcPts val="492"/>
              </a:spcBef>
            </a:pPr>
            <a:r>
              <a:rPr lang="en-US" sz="1600" dirty="0">
                <a:solidFill>
                  <a:srgbClr val="FFFFFF"/>
                </a:solidFill>
                <a:latin typeface="Lato" pitchFamily="34" charset="0"/>
                <a:ea typeface="Lato" pitchFamily="34" charset="-122"/>
                <a:cs typeface="Lato" pitchFamily="34" charset="-120"/>
              </a:rPr>
              <a:t>Vice President, Payer Relations</a:t>
            </a:r>
            <a:endParaRPr lang="en-US" sz="2000" dirty="0">
              <a:solidFill>
                <a:prstClr val="black"/>
              </a:solidFill>
              <a:latin typeface="Arial"/>
            </a:endParaRPr>
          </a:p>
        </p:txBody>
      </p:sp>
      <p:sp>
        <p:nvSpPr>
          <p:cNvPr id="7" name="Object 6"/>
          <p:cNvSpPr/>
          <p:nvPr/>
        </p:nvSpPr>
        <p:spPr>
          <a:xfrm>
            <a:off x="6380082" y="5054792"/>
            <a:ext cx="4188862" cy="260316"/>
          </a:xfrm>
          <a:prstGeom prst="rect">
            <a:avLst/>
          </a:prstGeom>
          <a:noFill/>
        </p:spPr>
        <p:txBody>
          <a:bodyPr wrap="square" lIns="0" tIns="0" rIns="0" bIns="0" rtlCol="0" anchor="t"/>
          <a:lstStyle/>
          <a:p>
            <a:pPr algn="ctr" defTabSz="914172">
              <a:lnSpc>
                <a:spcPts val="2052"/>
              </a:lnSpc>
              <a:spcBef>
                <a:spcPts val="517"/>
              </a:spcBef>
            </a:pPr>
            <a:r>
              <a:rPr lang="en-US" sz="1600" dirty="0">
                <a:solidFill>
                  <a:srgbClr val="FFFFFF"/>
                </a:solidFill>
                <a:latin typeface="Lato" pitchFamily="34" charset="0"/>
                <a:ea typeface="Lato" pitchFamily="34" charset="-122"/>
                <a:cs typeface="Lato" pitchFamily="34" charset="-120"/>
              </a:rPr>
              <a:t>American Association for Homecare</a:t>
            </a:r>
            <a:endParaRPr lang="en-US" sz="2000" dirty="0">
              <a:solidFill>
                <a:prstClr val="black"/>
              </a:solidFill>
              <a:latin typeface="Arial"/>
            </a:endParaRPr>
          </a:p>
        </p:txBody>
      </p:sp>
      <p:pic>
        <p:nvPicPr>
          <p:cNvPr id="4" name="Picture 3" descr="A person in a suit&#10;&#10;AI-generated content may be incorrect.">
            <a:extLst>
              <a:ext uri="{FF2B5EF4-FFF2-40B4-BE49-F238E27FC236}">
                <a16:creationId xmlns:a16="http://schemas.microsoft.com/office/drawing/2014/main" id="{6562EC68-3549-EAE6-706A-0F2C7DB7F788}"/>
              </a:ext>
            </a:extLst>
          </p:cNvPr>
          <p:cNvPicPr>
            <a:picLocks noChangeAspect="1"/>
          </p:cNvPicPr>
          <p:nvPr/>
        </p:nvPicPr>
        <p:blipFill>
          <a:blip r:embed="rId3">
            <a:extLst>
              <a:ext uri="{28A0092B-C50C-407E-A947-70E740481C1C}">
                <a14:useLocalDpi xmlns:a14="http://schemas.microsoft.com/office/drawing/2010/main" val="0"/>
              </a:ext>
            </a:extLst>
          </a:blip>
          <a:srcRect l="23732" r="12777"/>
          <a:stretch/>
        </p:blipFill>
        <p:spPr>
          <a:xfrm>
            <a:off x="6866313" y="801173"/>
            <a:ext cx="3217026" cy="337787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a:spLocks noGrp="1" noRot="1" noMove="1" noResize="1" noEditPoints="1" noAdjustHandles="1" noChangeArrowheads="1" noChangeShapeType="1"/>
          </p:cNvSpPr>
          <p:nvPr/>
        </p:nvSpPr>
        <p:spPr>
          <a:xfrm>
            <a:off x="7953154" y="902334"/>
            <a:ext cx="3829879" cy="1966520"/>
          </a:xfrm>
          <a:prstGeom prst="rect">
            <a:avLst/>
          </a:prstGeom>
          <a:noFill/>
        </p:spPr>
        <p:txBody>
          <a:bodyPr wrap="square" lIns="0" tIns="0" rIns="0" bIns="0" rtlCol="0" anchor="t"/>
          <a:lstStyle/>
          <a:p>
            <a:pPr marL="0" marR="0" lvl="0" indent="0" algn="l" defTabSz="914400" rtl="0" eaLnBrk="1" fontAlgn="auto" latinLnBrk="0" hangingPunct="1">
              <a:lnSpc>
                <a:spcPts val="5164"/>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68D5FD"/>
                </a:solidFill>
                <a:effectLst/>
                <a:uLnTx/>
                <a:uFillTx/>
                <a:latin typeface="Lato" pitchFamily="34" charset="0"/>
                <a:ea typeface="Lato" pitchFamily="34" charset="-122"/>
                <a:cs typeface="Lato" pitchFamily="34" charset="-120"/>
              </a:rPr>
              <a:t>CONNECT. ADVOCATE. EMPOWER.</a:t>
            </a:r>
            <a:endParaRPr kumimoji="0" lang="en-US" sz="4800" b="0" i="0" u="none" strike="noStrike" kern="1200" cap="none" spc="0" normalizeH="0" baseline="0" noProof="0" dirty="0">
              <a:ln>
                <a:noFill/>
              </a:ln>
              <a:solidFill>
                <a:prstClr val="black"/>
              </a:solidFill>
              <a:effectLst/>
              <a:uLnTx/>
              <a:uFillTx/>
              <a:latin typeface="Arial"/>
              <a:ea typeface="+mn-ea"/>
              <a:cs typeface="+mn-cs"/>
            </a:endParaRPr>
          </a:p>
        </p:txBody>
      </p:sp>
      <p:sp>
        <p:nvSpPr>
          <p:cNvPr id="3" name="Object 2"/>
          <p:cNvSpPr>
            <a:spLocks noGrp="1" noRot="1" noMove="1" noResize="1" noEditPoints="1" noAdjustHandles="1" noChangeArrowheads="1" noChangeShapeType="1"/>
          </p:cNvSpPr>
          <p:nvPr/>
        </p:nvSpPr>
        <p:spPr>
          <a:xfrm>
            <a:off x="7953154" y="2986902"/>
            <a:ext cx="3607475" cy="1594047"/>
          </a:xfrm>
          <a:prstGeom prst="rect">
            <a:avLst/>
          </a:prstGeom>
          <a:noFill/>
        </p:spPr>
        <p:txBody>
          <a:bodyPr wrap="square" lIns="0" tIns="0" rIns="0" bIns="0" rtlCol="0" anchor="t"/>
          <a:lstStyle/>
          <a:p>
            <a:pPr marL="0" marR="0" lvl="0" indent="0" algn="l" defTabSz="914400" rtl="0" eaLnBrk="1" fontAlgn="auto" latinLnBrk="0" hangingPunct="1">
              <a:lnSpc>
                <a:spcPts val="2093"/>
              </a:lnSpc>
              <a:spcBef>
                <a:spcPts val="609"/>
              </a:spcBef>
              <a:spcAft>
                <a:spcPts val="0"/>
              </a:spcAft>
              <a:buClrTx/>
              <a:buSzTx/>
              <a:buFontTx/>
              <a:buNone/>
              <a:tabLst/>
              <a:defRPr/>
            </a:pPr>
            <a:r>
              <a:rPr kumimoji="0" lang="en-US" sz="1600" b="0" i="0" u="none" strike="noStrike" kern="1200" cap="none" spc="0" normalizeH="0" baseline="0" noProof="0" dirty="0" err="1">
                <a:ln>
                  <a:noFill/>
                </a:ln>
                <a:solidFill>
                  <a:srgbClr val="433A10"/>
                </a:solidFill>
                <a:effectLst/>
                <a:uLnTx/>
                <a:uFillTx/>
                <a:latin typeface="Lato" pitchFamily="34" charset="0"/>
                <a:ea typeface="Lato" pitchFamily="34" charset="-122"/>
                <a:cs typeface="Lato" pitchFamily="34" charset="-120"/>
              </a:rPr>
              <a:t>AAHomecare</a:t>
            </a:r>
            <a:r>
              <a:rPr kumimoji="0" lang="en-US" sz="1600" b="0" i="0" u="none" strike="noStrike" kern="1200" cap="none" spc="0" normalizeH="0" baseline="0" noProof="0" dirty="0">
                <a:ln>
                  <a:noFill/>
                </a:ln>
                <a:solidFill>
                  <a:srgbClr val="433A10"/>
                </a:solidFill>
                <a:effectLst/>
                <a:uLnTx/>
                <a:uFillTx/>
                <a:latin typeface="Lato" pitchFamily="34" charset="0"/>
                <a:ea typeface="Lato" pitchFamily="34" charset="-122"/>
                <a:cs typeface="Lato" pitchFamily="34" charset="-120"/>
              </a:rPr>
              <a:t> is the national advocacy voice for the HME community, working to strengthen the HME benefit at the state and federal level, protecting end users and the companies who care for them in partnership with allied organizations.</a:t>
            </a:r>
            <a:endParaRPr kumimoji="0" lang="en-US" sz="1600" b="0" i="0" u="none" strike="noStrike" kern="1200" cap="none" spc="0" normalizeH="0" baseline="0" noProof="0" dirty="0">
              <a:ln>
                <a:noFill/>
              </a:ln>
              <a:solidFill>
                <a:prstClr val="black"/>
              </a:solidFill>
              <a:effectLst/>
              <a:uLnTx/>
              <a:uFillTx/>
              <a:latin typeface="Arial"/>
              <a:ea typeface="+mn-ea"/>
              <a:cs typeface="+mn-cs"/>
            </a:endParaRPr>
          </a:p>
        </p:txBody>
      </p:sp>
      <p:sp>
        <p:nvSpPr>
          <p:cNvPr id="4" name="Object 3"/>
          <p:cNvSpPr>
            <a:spLocks noGrp="1" noRot="1" noMove="1" noResize="1" noEditPoints="1" noAdjustHandles="1" noChangeArrowheads="1" noChangeShapeType="1"/>
          </p:cNvSpPr>
          <p:nvPr/>
        </p:nvSpPr>
        <p:spPr>
          <a:xfrm>
            <a:off x="7953034" y="4947506"/>
            <a:ext cx="3481715" cy="0"/>
          </a:xfrm>
          <a:prstGeom prst="line">
            <a:avLst/>
          </a:prstGeom>
          <a:noFill/>
          <a:ln w="12700">
            <a:solidFill>
              <a:srgbClr val="000000">
                <a:alpha val="20000"/>
              </a:srgbClr>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5" name="Object 4" descr="preencoded.png"/>
          <p:cNvPicPr>
            <a:picLocks noGrp="1" noRot="1" noChangeAspect="1" noMove="1" noResize="1" noEditPoints="1" noAdjustHandles="1" noChangeArrowheads="1" noChangeShapeType="1" noCrop="1"/>
          </p:cNvPicPr>
          <p:nvPr/>
        </p:nvPicPr>
        <p:blipFill>
          <a:blip r:embed="rId3"/>
          <a:srcRect l="-37719" t="-37719" r="-37719" b="-37719"/>
          <a:stretch/>
        </p:blipFill>
        <p:spPr>
          <a:xfrm>
            <a:off x="7953154" y="5263085"/>
            <a:ext cx="3481743" cy="552473"/>
          </a:xfrm>
          <a:prstGeom prst="rect">
            <a:avLst/>
          </a:prstGeom>
        </p:spPr>
      </p:pic>
      <p:pic>
        <p:nvPicPr>
          <p:cNvPr id="6" name="Object 5"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074663" y="2029461"/>
            <a:ext cx="428518" cy="742764"/>
          </a:xfrm>
          <a:prstGeom prst="rect">
            <a:avLst/>
          </a:prstGeom>
        </p:spPr>
      </p:pic>
      <p:pic>
        <p:nvPicPr>
          <p:cNvPr id="7" name="Object 6"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027052" y="1981847"/>
            <a:ext cx="95226" cy="104749"/>
          </a:xfrm>
          <a:prstGeom prst="rect">
            <a:avLst/>
          </a:prstGeom>
        </p:spPr>
      </p:pic>
      <p:pic>
        <p:nvPicPr>
          <p:cNvPr id="8" name="Object 7"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263178" y="2029461"/>
            <a:ext cx="428518" cy="742764"/>
          </a:xfrm>
          <a:prstGeom prst="rect">
            <a:avLst/>
          </a:prstGeom>
        </p:spPr>
      </p:pic>
      <p:pic>
        <p:nvPicPr>
          <p:cNvPr id="9" name="Object 8" descr="preencoded.png"/>
          <p:cNvPicPr>
            <a:picLocks noChangeAspect="1"/>
          </p:cNvPicPr>
          <p:nvPr/>
        </p:nvPicPr>
        <p:blipFill>
          <a:blip r:embed="rId6">
            <a:extLst>
              <a:ext uri="{96DAC541-7B7A-43D3-8B79-37D633B846F1}">
                <asvg:svgBlip xmlns:asvg="http://schemas.microsoft.com/office/drawing/2016/SVG/main" r:embed="rId10"/>
              </a:ext>
            </a:extLst>
          </a:blip>
          <a:stretch>
            <a:fillRect/>
          </a:stretch>
        </p:blipFill>
        <p:spPr>
          <a:xfrm>
            <a:off x="4642197" y="1981847"/>
            <a:ext cx="95226" cy="104749"/>
          </a:xfrm>
          <a:prstGeom prst="rect">
            <a:avLst/>
          </a:prstGeom>
        </p:spPr>
      </p:pic>
      <p:pic>
        <p:nvPicPr>
          <p:cNvPr id="10" name="Object 9" descr="preencoded.png"/>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644089" y="3428143"/>
            <a:ext cx="857036" cy="9523"/>
          </a:xfrm>
          <a:prstGeom prst="rect">
            <a:avLst/>
          </a:prstGeom>
        </p:spPr>
      </p:pic>
      <p:pic>
        <p:nvPicPr>
          <p:cNvPr id="11" name="Object 10" descr="preencoded.png"/>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5449689" y="3380530"/>
            <a:ext cx="95226" cy="95226"/>
          </a:xfrm>
          <a:prstGeom prst="rect">
            <a:avLst/>
          </a:prstGeom>
        </p:spPr>
      </p:pic>
      <p:pic>
        <p:nvPicPr>
          <p:cNvPr id="12" name="Object 11" descr="preencoded.png"/>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4263178" y="4087870"/>
            <a:ext cx="428518" cy="742764"/>
          </a:xfrm>
          <a:prstGeom prst="rect">
            <a:avLst/>
          </a:prstGeom>
        </p:spPr>
      </p:pic>
      <p:pic>
        <p:nvPicPr>
          <p:cNvPr id="13" name="Object 12" descr="preencoded.png"/>
          <p:cNvPicPr>
            <a:picLocks noChangeAspect="1"/>
          </p:cNvPicPr>
          <p:nvPr/>
        </p:nvPicPr>
        <p:blipFill>
          <a:blip r:embed="rId6">
            <a:extLst>
              <a:ext uri="{96DAC541-7B7A-43D3-8B79-37D633B846F1}">
                <asvg:svgBlip xmlns:asvg="http://schemas.microsoft.com/office/drawing/2016/SVG/main" r:embed="rId17"/>
              </a:ext>
            </a:extLst>
          </a:blip>
          <a:stretch>
            <a:fillRect/>
          </a:stretch>
        </p:blipFill>
        <p:spPr>
          <a:xfrm>
            <a:off x="4642197" y="4779212"/>
            <a:ext cx="95226" cy="104749"/>
          </a:xfrm>
          <a:prstGeom prst="rect">
            <a:avLst/>
          </a:prstGeom>
        </p:spPr>
      </p:pic>
      <p:pic>
        <p:nvPicPr>
          <p:cNvPr id="14" name="Object 13" descr="preencoded.png"/>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3074663" y="4087870"/>
            <a:ext cx="428518" cy="742764"/>
          </a:xfrm>
          <a:prstGeom prst="rect">
            <a:avLst/>
          </a:prstGeom>
        </p:spPr>
      </p:pic>
      <p:pic>
        <p:nvPicPr>
          <p:cNvPr id="15" name="Object 14" descr="preencoded.png"/>
          <p:cNvPicPr>
            <a:picLocks noChangeAspect="1"/>
          </p:cNvPicPr>
          <p:nvPr/>
        </p:nvPicPr>
        <p:blipFill>
          <a:blip r:embed="rId6">
            <a:extLst>
              <a:ext uri="{96DAC541-7B7A-43D3-8B79-37D633B846F1}">
                <asvg:svgBlip xmlns:asvg="http://schemas.microsoft.com/office/drawing/2016/SVG/main" r:embed="rId20"/>
              </a:ext>
            </a:extLst>
          </a:blip>
          <a:stretch>
            <a:fillRect/>
          </a:stretch>
        </p:blipFill>
        <p:spPr>
          <a:xfrm>
            <a:off x="3027052" y="4779212"/>
            <a:ext cx="95226" cy="104749"/>
          </a:xfrm>
          <a:prstGeom prst="rect">
            <a:avLst/>
          </a:prstGeom>
        </p:spPr>
      </p:pic>
      <p:pic>
        <p:nvPicPr>
          <p:cNvPr id="16" name="Object 15" descr="preencoded.png"/>
          <p:cNvPicPr>
            <a:picLocks noChangeAspect="1"/>
          </p:cNvPicPr>
          <p:nvPr/>
        </p:nvPicPr>
        <p:blipFill>
          <a:blip r:embed="rId11">
            <a:extLst>
              <a:ext uri="{96DAC541-7B7A-43D3-8B79-37D633B846F1}">
                <asvg:svgBlip xmlns:asvg="http://schemas.microsoft.com/office/drawing/2016/SVG/main" r:embed="rId21"/>
              </a:ext>
            </a:extLst>
          </a:blip>
          <a:stretch>
            <a:fillRect/>
          </a:stretch>
        </p:blipFill>
        <p:spPr>
          <a:xfrm>
            <a:off x="2267138" y="3428143"/>
            <a:ext cx="857036" cy="9523"/>
          </a:xfrm>
          <a:prstGeom prst="rect">
            <a:avLst/>
          </a:prstGeom>
        </p:spPr>
      </p:pic>
      <p:pic>
        <p:nvPicPr>
          <p:cNvPr id="17" name="Object 16" descr="preencoded.png"/>
          <p:cNvPicPr>
            <a:picLocks noChangeAspect="1"/>
          </p:cNvPicPr>
          <p:nvPr/>
        </p:nvPicPr>
        <p:blipFill>
          <a:blip r:embed="rId13">
            <a:extLst>
              <a:ext uri="{96DAC541-7B7A-43D3-8B79-37D633B846F1}">
                <asvg:svgBlip xmlns:asvg="http://schemas.microsoft.com/office/drawing/2016/SVG/main" r:embed="rId22"/>
              </a:ext>
            </a:extLst>
          </a:blip>
          <a:stretch>
            <a:fillRect/>
          </a:stretch>
        </p:blipFill>
        <p:spPr>
          <a:xfrm>
            <a:off x="2219527" y="3380530"/>
            <a:ext cx="95226" cy="95226"/>
          </a:xfrm>
          <a:prstGeom prst="rect">
            <a:avLst/>
          </a:prstGeom>
        </p:spPr>
      </p:pic>
      <p:pic>
        <p:nvPicPr>
          <p:cNvPr id="18" name="Object 17" descr="preencoded.png"/>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3215537" y="2761559"/>
            <a:ext cx="1333167" cy="1342689"/>
          </a:xfrm>
          <a:prstGeom prst="rect">
            <a:avLst/>
          </a:prstGeom>
        </p:spPr>
      </p:pic>
      <p:sp>
        <p:nvSpPr>
          <p:cNvPr id="20" name="Object 19"/>
          <p:cNvSpPr/>
          <p:nvPr/>
        </p:nvSpPr>
        <p:spPr>
          <a:xfrm>
            <a:off x="2467616" y="1239366"/>
            <a:ext cx="714196" cy="714196"/>
          </a:xfrm>
          <a:prstGeom prst="ellipse">
            <a:avLst/>
          </a:prstGeom>
          <a:noFill/>
          <a:ln w="25400">
            <a:solidFill>
              <a:srgbClr val="68D5FD"/>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21" name="Object 20" descr="preencoded.png"/>
          <p:cNvPicPr>
            <a:picLocks noChangeAspect="1"/>
          </p:cNvPicPr>
          <p:nvPr/>
        </p:nvPicPr>
        <p:blipFill>
          <a:blip r:embed="rId25">
            <a:extLst>
              <a:ext uri="{96DAC541-7B7A-43D3-8B79-37D633B846F1}">
                <asvg:svgBlip xmlns:asvg="http://schemas.microsoft.com/office/drawing/2016/SVG/main" r:embed="rId26"/>
              </a:ext>
            </a:extLst>
          </a:blip>
          <a:stretch>
            <a:fillRect/>
          </a:stretch>
        </p:blipFill>
        <p:spPr>
          <a:xfrm>
            <a:off x="2678078" y="1420603"/>
            <a:ext cx="295201" cy="361860"/>
          </a:xfrm>
          <a:prstGeom prst="rect">
            <a:avLst/>
          </a:prstGeom>
        </p:spPr>
      </p:pic>
      <p:sp>
        <p:nvSpPr>
          <p:cNvPr id="22" name="Object 21"/>
          <p:cNvSpPr/>
          <p:nvPr/>
        </p:nvSpPr>
        <p:spPr>
          <a:xfrm>
            <a:off x="751504" y="1018574"/>
            <a:ext cx="1581598" cy="592188"/>
          </a:xfrm>
          <a:prstGeom prst="rect">
            <a:avLst/>
          </a:prstGeom>
          <a:noFill/>
        </p:spPr>
        <p:txBody>
          <a:bodyPr wrap="square" lIns="0" tIns="0" rIns="0" bIns="0" rtlCol="0" anchor="t"/>
          <a:lstStyle/>
          <a:p>
            <a:pPr marL="0" marR="0" lvl="0" indent="0" algn="r"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Information &amp; Resources</a:t>
            </a:r>
            <a:endParaRPr kumimoji="0" lang="en-US" sz="1600" b="0" i="0" u="none" strike="noStrike" kern="1200" cap="none" spc="0" normalizeH="0" baseline="0" noProof="0" dirty="0">
              <a:ln>
                <a:noFill/>
              </a:ln>
              <a:solidFill>
                <a:srgbClr val="22417B"/>
              </a:solidFill>
              <a:effectLst/>
              <a:uLnTx/>
              <a:uFillTx/>
              <a:latin typeface="Arial"/>
              <a:ea typeface="+mn-ea"/>
              <a:cs typeface="+mn-cs"/>
            </a:endParaRPr>
          </a:p>
        </p:txBody>
      </p:sp>
      <p:sp>
        <p:nvSpPr>
          <p:cNvPr id="23" name="Object 22"/>
          <p:cNvSpPr/>
          <p:nvPr/>
        </p:nvSpPr>
        <p:spPr>
          <a:xfrm>
            <a:off x="4582657" y="1239366"/>
            <a:ext cx="714196" cy="714196"/>
          </a:xfrm>
          <a:prstGeom prst="ellipse">
            <a:avLst/>
          </a:prstGeom>
          <a:noFill/>
          <a:ln w="25400">
            <a:solidFill>
              <a:srgbClr val="68D5FD"/>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24" name="Object 23" descr="preencoded.png"/>
          <p:cNvPicPr>
            <a:picLocks noChangeAspect="1"/>
          </p:cNvPicPr>
          <p:nvPr/>
        </p:nvPicPr>
        <p:blipFill>
          <a:blip r:embed="rId27">
            <a:extLst>
              <a:ext uri="{96DAC541-7B7A-43D3-8B79-37D633B846F1}">
                <asvg:svgBlip xmlns:asvg="http://schemas.microsoft.com/office/drawing/2016/SVG/main" r:embed="rId28"/>
              </a:ext>
            </a:extLst>
          </a:blip>
          <a:stretch>
            <a:fillRect/>
          </a:stretch>
        </p:blipFill>
        <p:spPr>
          <a:xfrm>
            <a:off x="4801591" y="1441525"/>
            <a:ext cx="295201" cy="314246"/>
          </a:xfrm>
          <a:prstGeom prst="rect">
            <a:avLst/>
          </a:prstGeom>
        </p:spPr>
      </p:pic>
      <p:sp>
        <p:nvSpPr>
          <p:cNvPr id="25" name="Object 24"/>
          <p:cNvSpPr/>
          <p:nvPr/>
        </p:nvSpPr>
        <p:spPr>
          <a:xfrm>
            <a:off x="5457394" y="1057763"/>
            <a:ext cx="1717808" cy="592188"/>
          </a:xfrm>
          <a:prstGeom prst="rect">
            <a:avLst/>
          </a:prstGeom>
          <a:noFill/>
        </p:spPr>
        <p:txBody>
          <a:bodyPr wrap="square" lIns="0" tIns="0" rIns="0" bIns="0" rtlCol="0" anchor="t"/>
          <a:lstStyle/>
          <a:p>
            <a:pPr marL="0" marR="0" lvl="0" indent="0" algn="l"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Federal &amp; State Advocacy</a:t>
            </a:r>
            <a:endParaRPr kumimoji="0" lang="en-US" sz="1600" b="0" i="0" u="none" strike="noStrike" kern="1200" cap="none" spc="0" normalizeH="0" baseline="0" noProof="0" dirty="0">
              <a:ln>
                <a:noFill/>
              </a:ln>
              <a:solidFill>
                <a:srgbClr val="22417B"/>
              </a:solidFill>
              <a:effectLst/>
              <a:uLnTx/>
              <a:uFillTx/>
              <a:latin typeface="Arial"/>
              <a:ea typeface="+mn-ea"/>
              <a:cs typeface="+mn-cs"/>
            </a:endParaRPr>
          </a:p>
        </p:txBody>
      </p:sp>
      <p:sp>
        <p:nvSpPr>
          <p:cNvPr id="26" name="Object 25"/>
          <p:cNvSpPr/>
          <p:nvPr/>
        </p:nvSpPr>
        <p:spPr>
          <a:xfrm>
            <a:off x="5640177" y="3071045"/>
            <a:ext cx="714196" cy="714196"/>
          </a:xfrm>
          <a:prstGeom prst="ellipse">
            <a:avLst/>
          </a:prstGeom>
          <a:noFill/>
          <a:ln w="25400">
            <a:solidFill>
              <a:srgbClr val="68D5FD"/>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27" name="Object 26" descr="preencoded.png"/>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5859167" y="3256570"/>
            <a:ext cx="276156" cy="342814"/>
          </a:xfrm>
          <a:prstGeom prst="rect">
            <a:avLst/>
          </a:prstGeom>
        </p:spPr>
      </p:pic>
      <p:sp>
        <p:nvSpPr>
          <p:cNvPr id="28" name="Object 27"/>
          <p:cNvSpPr/>
          <p:nvPr/>
        </p:nvSpPr>
        <p:spPr>
          <a:xfrm>
            <a:off x="6449600" y="3124576"/>
            <a:ext cx="1256986" cy="592188"/>
          </a:xfrm>
          <a:prstGeom prst="rect">
            <a:avLst/>
          </a:prstGeom>
          <a:noFill/>
        </p:spPr>
        <p:txBody>
          <a:bodyPr wrap="square" lIns="0" tIns="0" rIns="0" bIns="0" rtlCol="0" anchor="t"/>
          <a:lstStyle/>
          <a:p>
            <a:pPr marL="0" marR="0" lvl="0" indent="0" algn="l"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Regulatory Affairs</a:t>
            </a:r>
            <a:endParaRPr kumimoji="0" lang="en-US" sz="1600" b="0" i="0" u="none" strike="noStrike" kern="1200" cap="none" spc="0" normalizeH="0" baseline="0" noProof="0" dirty="0">
              <a:ln>
                <a:noFill/>
              </a:ln>
              <a:solidFill>
                <a:srgbClr val="22417B"/>
              </a:solidFill>
              <a:effectLst/>
              <a:uLnTx/>
              <a:uFillTx/>
              <a:latin typeface="Arial"/>
              <a:ea typeface="+mn-ea"/>
              <a:cs typeface="+mn-cs"/>
            </a:endParaRPr>
          </a:p>
        </p:txBody>
      </p:sp>
      <p:sp>
        <p:nvSpPr>
          <p:cNvPr id="29" name="Object 28"/>
          <p:cNvSpPr/>
          <p:nvPr/>
        </p:nvSpPr>
        <p:spPr>
          <a:xfrm>
            <a:off x="4582657" y="4902723"/>
            <a:ext cx="714196" cy="714196"/>
          </a:xfrm>
          <a:prstGeom prst="ellipse">
            <a:avLst/>
          </a:prstGeom>
          <a:noFill/>
          <a:ln w="25400">
            <a:solidFill>
              <a:srgbClr val="68D5FD"/>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30" name="Object 29" descr="preencoded.png"/>
          <p:cNvPicPr>
            <a:picLocks noChangeAspect="1"/>
          </p:cNvPicPr>
          <p:nvPr/>
        </p:nvPicPr>
        <p:blipFill>
          <a:blip r:embed="rId31">
            <a:extLst>
              <a:ext uri="{96DAC541-7B7A-43D3-8B79-37D633B846F1}">
                <asvg:svgBlip xmlns:asvg="http://schemas.microsoft.com/office/drawing/2016/SVG/main" r:embed="rId32"/>
              </a:ext>
            </a:extLst>
          </a:blip>
          <a:stretch>
            <a:fillRect/>
          </a:stretch>
        </p:blipFill>
        <p:spPr>
          <a:xfrm>
            <a:off x="4755571" y="5134217"/>
            <a:ext cx="371382" cy="247588"/>
          </a:xfrm>
          <a:prstGeom prst="rect">
            <a:avLst/>
          </a:prstGeom>
        </p:spPr>
      </p:pic>
      <p:sp>
        <p:nvSpPr>
          <p:cNvPr id="31" name="Object 30"/>
          <p:cNvSpPr/>
          <p:nvPr/>
        </p:nvSpPr>
        <p:spPr>
          <a:xfrm>
            <a:off x="5483520" y="5169171"/>
            <a:ext cx="1759634" cy="296094"/>
          </a:xfrm>
          <a:prstGeom prst="rect">
            <a:avLst/>
          </a:prstGeom>
          <a:noFill/>
        </p:spPr>
        <p:txBody>
          <a:bodyPr wrap="square" lIns="0" tIns="0" rIns="0" bIns="0" rtlCol="0" anchor="t"/>
          <a:lstStyle/>
          <a:p>
            <a:pPr marL="0" marR="0" lvl="0" indent="0" algn="l"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Payer </a:t>
            </a:r>
          </a:p>
          <a:p>
            <a:pPr marL="0" marR="0" lvl="0" indent="0" algn="l"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Relations</a:t>
            </a:r>
            <a:endParaRPr kumimoji="0" lang="en-US" sz="1600" b="0" i="0" u="none" strike="noStrike" kern="1200" cap="none" spc="0" normalizeH="0" baseline="0" noProof="0" dirty="0">
              <a:ln>
                <a:noFill/>
              </a:ln>
              <a:solidFill>
                <a:srgbClr val="22417B"/>
              </a:solidFill>
              <a:effectLst/>
              <a:uLnTx/>
              <a:uFillTx/>
              <a:latin typeface="Arial"/>
              <a:ea typeface="+mn-ea"/>
              <a:cs typeface="+mn-cs"/>
            </a:endParaRPr>
          </a:p>
        </p:txBody>
      </p:sp>
      <p:sp>
        <p:nvSpPr>
          <p:cNvPr id="32" name="Object 31"/>
          <p:cNvSpPr/>
          <p:nvPr/>
        </p:nvSpPr>
        <p:spPr>
          <a:xfrm>
            <a:off x="2467616" y="4902723"/>
            <a:ext cx="714196" cy="714196"/>
          </a:xfrm>
          <a:prstGeom prst="ellipse">
            <a:avLst/>
          </a:prstGeom>
          <a:noFill/>
          <a:ln w="25400">
            <a:solidFill>
              <a:srgbClr val="68D5FD"/>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33" name="Object 32" descr="preencoded.png"/>
          <p:cNvPicPr>
            <a:picLocks noChangeAspect="1"/>
          </p:cNvPicPr>
          <p:nvPr/>
        </p:nvPicPr>
        <p:blipFill>
          <a:blip r:embed="rId33">
            <a:extLst>
              <a:ext uri="{96DAC541-7B7A-43D3-8B79-37D633B846F1}">
                <asvg:svgBlip xmlns:asvg="http://schemas.microsoft.com/office/drawing/2016/SVG/main" r:embed="rId34"/>
              </a:ext>
            </a:extLst>
          </a:blip>
          <a:stretch>
            <a:fillRect/>
          </a:stretch>
        </p:blipFill>
        <p:spPr>
          <a:xfrm>
            <a:off x="2661354" y="5084001"/>
            <a:ext cx="333292" cy="352337"/>
          </a:xfrm>
          <a:prstGeom prst="rect">
            <a:avLst/>
          </a:prstGeom>
        </p:spPr>
      </p:pic>
      <p:sp>
        <p:nvSpPr>
          <p:cNvPr id="34" name="Object 33"/>
          <p:cNvSpPr/>
          <p:nvPr/>
        </p:nvSpPr>
        <p:spPr>
          <a:xfrm>
            <a:off x="725378" y="5191389"/>
            <a:ext cx="1581598" cy="592188"/>
          </a:xfrm>
          <a:prstGeom prst="rect">
            <a:avLst/>
          </a:prstGeom>
          <a:noFill/>
        </p:spPr>
        <p:txBody>
          <a:bodyPr wrap="square" lIns="0" tIns="0" rIns="0" bIns="0" rtlCol="0" anchor="t"/>
          <a:lstStyle/>
          <a:p>
            <a:pPr marL="0" marR="0" lvl="0" indent="0" algn="r"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Networking &amp; Community</a:t>
            </a:r>
            <a:endParaRPr kumimoji="0" lang="en-US" sz="1600" b="0" i="0" u="none" strike="noStrike" kern="1200" cap="none" spc="0" normalizeH="0" baseline="0" noProof="0" dirty="0">
              <a:ln>
                <a:noFill/>
              </a:ln>
              <a:solidFill>
                <a:srgbClr val="22417B"/>
              </a:solidFill>
              <a:effectLst/>
              <a:uLnTx/>
              <a:uFillTx/>
              <a:latin typeface="Arial"/>
              <a:ea typeface="+mn-ea"/>
              <a:cs typeface="+mn-cs"/>
            </a:endParaRPr>
          </a:p>
        </p:txBody>
      </p:sp>
      <p:sp>
        <p:nvSpPr>
          <p:cNvPr id="35" name="Object 34"/>
          <p:cNvSpPr/>
          <p:nvPr/>
        </p:nvSpPr>
        <p:spPr>
          <a:xfrm>
            <a:off x="1410096" y="3071045"/>
            <a:ext cx="714196" cy="714196"/>
          </a:xfrm>
          <a:prstGeom prst="ellipse">
            <a:avLst/>
          </a:prstGeom>
          <a:noFill/>
          <a:ln w="25400">
            <a:solidFill>
              <a:srgbClr val="68D5FD"/>
            </a:solidFill>
            <a:prstDash val="solid"/>
            <a:miter lim="800000"/>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rial"/>
              <a:ea typeface="+mn-ea"/>
              <a:cs typeface="+mn-cs"/>
            </a:endParaRPr>
          </a:p>
        </p:txBody>
      </p:sp>
      <p:pic>
        <p:nvPicPr>
          <p:cNvPr id="36" name="Object 35" descr="preencoded.png"/>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1684167" y="3269123"/>
            <a:ext cx="171407" cy="333292"/>
          </a:xfrm>
          <a:prstGeom prst="rect">
            <a:avLst/>
          </a:prstGeom>
        </p:spPr>
      </p:pic>
      <p:sp>
        <p:nvSpPr>
          <p:cNvPr id="37" name="Object 36"/>
          <p:cNvSpPr/>
          <p:nvPr/>
        </p:nvSpPr>
        <p:spPr>
          <a:xfrm>
            <a:off x="225489" y="3124576"/>
            <a:ext cx="1089315" cy="592188"/>
          </a:xfrm>
          <a:prstGeom prst="rect">
            <a:avLst/>
          </a:prstGeom>
          <a:noFill/>
        </p:spPr>
        <p:txBody>
          <a:bodyPr wrap="square" lIns="0" tIns="0" rIns="0" bIns="0" rtlCol="0" anchor="t"/>
          <a:lstStyle/>
          <a:p>
            <a:pPr marL="0" marR="0" lvl="0" indent="0" algn="r" defTabSz="914400" rtl="0" eaLnBrk="1" fontAlgn="auto" latinLnBrk="0" hangingPunct="1">
              <a:lnSpc>
                <a:spcPts val="2333"/>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22417B"/>
                </a:solidFill>
                <a:effectLst/>
                <a:uLnTx/>
                <a:uFillTx/>
                <a:latin typeface="Lato" pitchFamily="34" charset="0"/>
                <a:ea typeface="Lato" pitchFamily="34" charset="-122"/>
                <a:cs typeface="Lato" pitchFamily="34" charset="-120"/>
              </a:rPr>
              <a:t>Affinity Programs</a:t>
            </a:r>
            <a:endParaRPr kumimoji="0" lang="en-US" sz="1600" b="0" i="0" u="none" strike="noStrike" kern="1200" cap="none" spc="0" normalizeH="0" baseline="0" noProof="0" dirty="0">
              <a:ln>
                <a:noFill/>
              </a:ln>
              <a:solidFill>
                <a:srgbClr val="22417B"/>
              </a:solidFill>
              <a:effectLst/>
              <a:uLnTx/>
              <a:uFillTx/>
              <a:latin typeface="Arial"/>
              <a:ea typeface="+mn-ea"/>
              <a:cs typeface="+mn-cs"/>
            </a:endParaRPr>
          </a:p>
        </p:txBody>
      </p:sp>
      <p:pic>
        <p:nvPicPr>
          <p:cNvPr id="38" name="Object 11" descr="preencoded.png">
            <a:extLst>
              <a:ext uri="{FF2B5EF4-FFF2-40B4-BE49-F238E27FC236}">
                <a16:creationId xmlns:a16="http://schemas.microsoft.com/office/drawing/2014/main" id="{5BFF1926-0206-B846-F944-C503F5B03A25}"/>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8018823">
            <a:off x="4817512" y="3064427"/>
            <a:ext cx="428518" cy="742764"/>
          </a:xfrm>
          <a:prstGeom prst="rect">
            <a:avLst/>
          </a:prstGeom>
        </p:spPr>
      </p:pic>
      <p:pic>
        <p:nvPicPr>
          <p:cNvPr id="39" name="Object 11" descr="preencoded.png">
            <a:extLst>
              <a:ext uri="{FF2B5EF4-FFF2-40B4-BE49-F238E27FC236}">
                <a16:creationId xmlns:a16="http://schemas.microsoft.com/office/drawing/2014/main" id="{CB1F3E1C-D57E-1A4C-BB51-C26CF215F04F}"/>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8018823">
            <a:off x="2511538" y="3060300"/>
            <a:ext cx="428518" cy="742764"/>
          </a:xfrm>
          <a:prstGeom prst="rect">
            <a:avLst/>
          </a:prstGeom>
        </p:spPr>
      </p:pic>
      <p:pic>
        <p:nvPicPr>
          <p:cNvPr id="40" name="Picture 39" descr="A black background with white text&#10;&#10;Description automatically generated">
            <a:hlinkClick r:id="rId37"/>
            <a:extLst>
              <a:ext uri="{FF2B5EF4-FFF2-40B4-BE49-F238E27FC236}">
                <a16:creationId xmlns:a16="http://schemas.microsoft.com/office/drawing/2014/main" id="{70EE2DC7-24B6-5A0E-FC9F-9AAD5CECABE4}"/>
              </a:ext>
            </a:extLst>
          </p:cNvPr>
          <p:cNvPicPr>
            <a:picLocks noChangeAspect="1"/>
          </p:cNvPicPr>
          <p:nvPr/>
        </p:nvPicPr>
        <p:blipFill>
          <a:blip r:embed="rId38"/>
          <a:stretch>
            <a:fillRect/>
          </a:stretch>
        </p:blipFill>
        <p:spPr>
          <a:xfrm>
            <a:off x="3038737" y="2666378"/>
            <a:ext cx="1665986" cy="1665986"/>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1588" y="9769"/>
            <a:ext cx="3598606" cy="6854500"/>
          </a:xfrm>
          <a:prstGeom prst="rect">
            <a:avLst/>
          </a:prstGeom>
          <a:solidFill>
            <a:srgbClr val="FFFFFF"/>
          </a:solidFill>
        </p:spPr>
        <p:txBody>
          <a:bodyPr/>
          <a:lstStyle/>
          <a:p>
            <a:pPr defTabSz="914172"/>
            <a:endParaRPr lang="en-US">
              <a:solidFill>
                <a:prstClr val="black"/>
              </a:solidFill>
              <a:latin typeface="Arial"/>
            </a:endParaRPr>
          </a:p>
        </p:txBody>
      </p:sp>
      <p:sp>
        <p:nvSpPr>
          <p:cNvPr id="3" name="Object 2"/>
          <p:cNvSpPr>
            <a:spLocks noGrp="1" noRot="1" noMove="1" noResize="1" noEditPoints="1" noAdjustHandles="1" noChangeArrowheads="1" noChangeShapeType="1"/>
          </p:cNvSpPr>
          <p:nvPr/>
        </p:nvSpPr>
        <p:spPr>
          <a:xfrm>
            <a:off x="477595" y="1892657"/>
            <a:ext cx="2630038" cy="1096469"/>
          </a:xfrm>
          <a:prstGeom prst="rect">
            <a:avLst/>
          </a:prstGeom>
          <a:noFill/>
        </p:spPr>
        <p:txBody>
          <a:bodyPr wrap="square" lIns="0" tIns="0" rIns="0" bIns="0" rtlCol="0" anchor="t"/>
          <a:lstStyle/>
          <a:p>
            <a:pPr defTabSz="914172">
              <a:lnSpc>
                <a:spcPts val="4319"/>
              </a:lnSpc>
            </a:pPr>
            <a:r>
              <a:rPr lang="en-US" sz="3599" b="1" dirty="0">
                <a:solidFill>
                  <a:srgbClr val="22417B"/>
                </a:solidFill>
                <a:latin typeface="Lato" pitchFamily="34" charset="0"/>
                <a:ea typeface="Lato" pitchFamily="34" charset="-122"/>
                <a:cs typeface="Lato" pitchFamily="34" charset="-120"/>
              </a:rPr>
              <a:t>BY THE NUMBERS</a:t>
            </a:r>
            <a:endParaRPr lang="en-US" sz="3599" dirty="0">
              <a:solidFill>
                <a:prstClr val="black"/>
              </a:solidFill>
              <a:latin typeface="Arial"/>
            </a:endParaRPr>
          </a:p>
        </p:txBody>
      </p:sp>
      <p:sp>
        <p:nvSpPr>
          <p:cNvPr id="4" name="Object 3"/>
          <p:cNvSpPr>
            <a:spLocks noGrp="1" noRot="1" noMove="1" noResize="1" noEditPoints="1" noAdjustHandles="1" noChangeArrowheads="1" noChangeShapeType="1"/>
          </p:cNvSpPr>
          <p:nvPr/>
        </p:nvSpPr>
        <p:spPr>
          <a:xfrm>
            <a:off x="477595" y="3099534"/>
            <a:ext cx="2701671" cy="1627183"/>
          </a:xfrm>
          <a:prstGeom prst="rect">
            <a:avLst/>
          </a:prstGeom>
          <a:noFill/>
        </p:spPr>
        <p:txBody>
          <a:bodyPr wrap="square" lIns="0" tIns="0" rIns="0" bIns="0" rtlCol="0" anchor="t"/>
          <a:lstStyle/>
          <a:p>
            <a:pPr defTabSz="914172">
              <a:lnSpc>
                <a:spcPts val="2565"/>
              </a:lnSpc>
              <a:spcBef>
                <a:spcPts val="853"/>
              </a:spcBef>
            </a:pPr>
            <a:r>
              <a:rPr lang="en-US" dirty="0">
                <a:solidFill>
                  <a:srgbClr val="4C4C4C"/>
                </a:solidFill>
                <a:latin typeface="Lato" pitchFamily="34" charset="0"/>
                <a:ea typeface="Lato" pitchFamily="34" charset="-122"/>
                <a:cs typeface="Lato" pitchFamily="34" charset="-120"/>
              </a:rPr>
              <a:t>AAHomecare is hard at work bringing wins that impact your bottom line, helping ensure access to patient care.</a:t>
            </a:r>
            <a:endParaRPr lang="en-US" sz="1600" dirty="0">
              <a:solidFill>
                <a:prstClr val="black"/>
              </a:solidFill>
              <a:latin typeface="Arial"/>
            </a:endParaRPr>
          </a:p>
        </p:txBody>
      </p:sp>
      <p:sp>
        <p:nvSpPr>
          <p:cNvPr id="5" name="Object 4"/>
          <p:cNvSpPr>
            <a:spLocks noGrp="1" noRot="1" noMove="1" noResize="1" noEditPoints="1" noAdjustHandles="1" noChangeArrowheads="1" noChangeShapeType="1"/>
          </p:cNvSpPr>
          <p:nvPr/>
        </p:nvSpPr>
        <p:spPr>
          <a:xfrm>
            <a:off x="4101379" y="733911"/>
            <a:ext cx="7425707" cy="1942108"/>
          </a:xfrm>
          <a:prstGeom prst="roundRect">
            <a:avLst>
              <a:gd name="adj" fmla="val 2824"/>
            </a:avLst>
          </a:prstGeom>
          <a:solidFill>
            <a:srgbClr val="F75152"/>
          </a:solidFill>
        </p:spPr>
        <p:txBody>
          <a:bodyPr/>
          <a:lstStyle/>
          <a:p>
            <a:pPr defTabSz="914172"/>
            <a:endParaRPr lang="en-US">
              <a:solidFill>
                <a:prstClr val="black"/>
              </a:solidFill>
              <a:latin typeface="Arial"/>
            </a:endParaRPr>
          </a:p>
        </p:txBody>
      </p:sp>
      <p:sp>
        <p:nvSpPr>
          <p:cNvPr id="6" name="Object 5"/>
          <p:cNvSpPr>
            <a:spLocks/>
          </p:cNvSpPr>
          <p:nvPr/>
        </p:nvSpPr>
        <p:spPr>
          <a:xfrm>
            <a:off x="4457014" y="1400436"/>
            <a:ext cx="7385777" cy="1096635"/>
          </a:xfrm>
          <a:prstGeom prst="rect">
            <a:avLst/>
          </a:prstGeom>
          <a:noFill/>
        </p:spPr>
        <p:txBody>
          <a:bodyPr wrap="square" lIns="0" tIns="0" rIns="0" bIns="0" rtlCol="0" anchor="t"/>
          <a:lstStyle/>
          <a:p>
            <a:pPr defTabSz="914172">
              <a:lnSpc>
                <a:spcPts val="8638"/>
              </a:lnSpc>
            </a:pPr>
            <a:r>
              <a:rPr lang="en-US" sz="7498" b="1" dirty="0">
                <a:solidFill>
                  <a:srgbClr val="FFFFFF"/>
                </a:solidFill>
                <a:latin typeface="Lato" pitchFamily="34" charset="0"/>
                <a:ea typeface="Lato" pitchFamily="34" charset="-122"/>
                <a:cs typeface="Lato" pitchFamily="34" charset="-120"/>
              </a:rPr>
              <a:t>$4.5 BILLION</a:t>
            </a:r>
            <a:endParaRPr lang="en-US" dirty="0">
              <a:solidFill>
                <a:prstClr val="black"/>
              </a:solidFill>
              <a:latin typeface="Arial"/>
            </a:endParaRPr>
          </a:p>
        </p:txBody>
      </p:sp>
      <p:sp>
        <p:nvSpPr>
          <p:cNvPr id="7" name="Object 6"/>
          <p:cNvSpPr>
            <a:spLocks/>
          </p:cNvSpPr>
          <p:nvPr/>
        </p:nvSpPr>
        <p:spPr>
          <a:xfrm>
            <a:off x="4533193" y="1026840"/>
            <a:ext cx="4259585" cy="370063"/>
          </a:xfrm>
          <a:prstGeom prst="rect">
            <a:avLst/>
          </a:prstGeom>
          <a:noFill/>
        </p:spPr>
        <p:txBody>
          <a:bodyPr wrap="square" lIns="0" tIns="0" rIns="0" bIns="0" rtlCol="0" anchor="t"/>
          <a:lstStyle/>
          <a:p>
            <a:pPr defTabSz="914172">
              <a:lnSpc>
                <a:spcPts val="2916"/>
              </a:lnSpc>
            </a:pPr>
            <a:r>
              <a:rPr lang="en-US" sz="2000" b="1" dirty="0">
                <a:solidFill>
                  <a:srgbClr val="FFFFFF"/>
                </a:solidFill>
                <a:latin typeface="Lato" pitchFamily="34" charset="0"/>
                <a:ea typeface="Lato" pitchFamily="34" charset="-122"/>
                <a:cs typeface="Lato" pitchFamily="34" charset="-120"/>
              </a:rPr>
              <a:t>$ ROI for the Industry Since 2022</a:t>
            </a:r>
            <a:endParaRPr lang="en-US" sz="2000" dirty="0">
              <a:solidFill>
                <a:prstClr val="black"/>
              </a:solidFill>
              <a:latin typeface="Arial"/>
            </a:endParaRPr>
          </a:p>
        </p:txBody>
      </p:sp>
      <p:sp>
        <p:nvSpPr>
          <p:cNvPr id="8" name="Object 7"/>
          <p:cNvSpPr>
            <a:spLocks noGrp="1" noRot="1" noMove="1" noResize="1" noEditPoints="1" noAdjustHandles="1" noChangeArrowheads="1" noChangeShapeType="1"/>
          </p:cNvSpPr>
          <p:nvPr/>
        </p:nvSpPr>
        <p:spPr>
          <a:xfrm>
            <a:off x="4080877" y="2790162"/>
            <a:ext cx="2551408" cy="1370900"/>
          </a:xfrm>
          <a:prstGeom prst="roundRect">
            <a:avLst>
              <a:gd name="adj" fmla="val 4001"/>
            </a:avLst>
          </a:prstGeom>
          <a:solidFill>
            <a:srgbClr val="E3E3DE"/>
          </a:solidFill>
        </p:spPr>
        <p:txBody>
          <a:bodyPr/>
          <a:lstStyle/>
          <a:p>
            <a:pPr defTabSz="914172"/>
            <a:endParaRPr lang="en-US">
              <a:solidFill>
                <a:prstClr val="black"/>
              </a:solidFill>
              <a:latin typeface="Arial"/>
            </a:endParaRPr>
          </a:p>
        </p:txBody>
      </p:sp>
      <p:sp>
        <p:nvSpPr>
          <p:cNvPr id="9" name="Object 8"/>
          <p:cNvSpPr>
            <a:spLocks noGrp="1" noRot="1" noMove="1" noResize="1" noEditPoints="1" noAdjustHandles="1" noChangeArrowheads="1" noChangeShapeType="1"/>
          </p:cNvSpPr>
          <p:nvPr/>
        </p:nvSpPr>
        <p:spPr>
          <a:xfrm>
            <a:off x="4347531" y="3251922"/>
            <a:ext cx="1874443" cy="767561"/>
          </a:xfrm>
          <a:prstGeom prst="rect">
            <a:avLst/>
          </a:prstGeom>
          <a:noFill/>
        </p:spPr>
        <p:txBody>
          <a:bodyPr wrap="square" lIns="0" tIns="0" rIns="0" bIns="0" rtlCol="0" anchor="t"/>
          <a:lstStyle/>
          <a:p>
            <a:pPr defTabSz="914172">
              <a:lnSpc>
                <a:spcPts val="6047"/>
              </a:lnSpc>
            </a:pPr>
            <a:r>
              <a:rPr lang="en-US" sz="4799" b="1" dirty="0">
                <a:solidFill>
                  <a:srgbClr val="22417B"/>
                </a:solidFill>
                <a:latin typeface="Lato" pitchFamily="34" charset="0"/>
                <a:ea typeface="Lato" pitchFamily="34" charset="-122"/>
                <a:cs typeface="Lato" pitchFamily="34" charset="-120"/>
              </a:rPr>
              <a:t>3,000</a:t>
            </a:r>
            <a:endParaRPr lang="en-US" sz="4799" dirty="0">
              <a:solidFill>
                <a:prstClr val="black"/>
              </a:solidFill>
              <a:latin typeface="Arial"/>
            </a:endParaRPr>
          </a:p>
        </p:txBody>
      </p:sp>
      <p:sp>
        <p:nvSpPr>
          <p:cNvPr id="10" name="Object 9"/>
          <p:cNvSpPr>
            <a:spLocks noGrp="1" noRot="1" noMove="1" noResize="1" noEditPoints="1" noAdjustHandles="1" noChangeArrowheads="1" noChangeShapeType="1"/>
          </p:cNvSpPr>
          <p:nvPr/>
        </p:nvSpPr>
        <p:spPr>
          <a:xfrm>
            <a:off x="4347530" y="2995374"/>
            <a:ext cx="2064859" cy="259160"/>
          </a:xfrm>
          <a:prstGeom prst="rect">
            <a:avLst/>
          </a:prstGeom>
          <a:noFill/>
        </p:spPr>
        <p:txBody>
          <a:bodyPr wrap="square" lIns="0" tIns="0" rIns="0" bIns="0" rtlCol="0" anchor="t"/>
          <a:lstStyle/>
          <a:p>
            <a:pPr defTabSz="914172">
              <a:lnSpc>
                <a:spcPts val="2042"/>
              </a:lnSpc>
            </a:pPr>
            <a:r>
              <a:rPr lang="en-US" b="1" dirty="0">
                <a:solidFill>
                  <a:srgbClr val="4C4C4C"/>
                </a:solidFill>
                <a:latin typeface="Lato" pitchFamily="34" charset="0"/>
                <a:ea typeface="Lato" pitchFamily="34" charset="-122"/>
                <a:cs typeface="Lato" pitchFamily="34" charset="-120"/>
              </a:rPr>
              <a:t>Member Locations</a:t>
            </a:r>
            <a:endParaRPr lang="en-US" dirty="0">
              <a:solidFill>
                <a:prstClr val="black"/>
              </a:solidFill>
              <a:latin typeface="Arial"/>
            </a:endParaRPr>
          </a:p>
        </p:txBody>
      </p:sp>
      <p:sp>
        <p:nvSpPr>
          <p:cNvPr id="11" name="Object 10"/>
          <p:cNvSpPr>
            <a:spLocks noGrp="1" noRot="1" noMove="1" noResize="1" noEditPoints="1" noAdjustHandles="1" noChangeArrowheads="1" noChangeShapeType="1"/>
          </p:cNvSpPr>
          <p:nvPr/>
        </p:nvSpPr>
        <p:spPr>
          <a:xfrm>
            <a:off x="6822701" y="2790162"/>
            <a:ext cx="4674393" cy="1370900"/>
          </a:xfrm>
          <a:prstGeom prst="roundRect">
            <a:avLst>
              <a:gd name="adj" fmla="val 4001"/>
            </a:avLst>
          </a:prstGeom>
          <a:solidFill>
            <a:srgbClr val="E3E3DE"/>
          </a:solidFill>
        </p:spPr>
        <p:txBody>
          <a:bodyPr/>
          <a:lstStyle/>
          <a:p>
            <a:pPr defTabSz="914172"/>
            <a:endParaRPr lang="en-US">
              <a:solidFill>
                <a:prstClr val="black"/>
              </a:solidFill>
              <a:latin typeface="Arial"/>
            </a:endParaRPr>
          </a:p>
        </p:txBody>
      </p:sp>
      <p:sp>
        <p:nvSpPr>
          <p:cNvPr id="12" name="Object 11"/>
          <p:cNvSpPr>
            <a:spLocks noGrp="1" noRot="1" noMove="1" noResize="1" noEditPoints="1" noAdjustHandles="1" noChangeArrowheads="1" noChangeShapeType="1"/>
          </p:cNvSpPr>
          <p:nvPr/>
        </p:nvSpPr>
        <p:spPr>
          <a:xfrm>
            <a:off x="7089332" y="3251922"/>
            <a:ext cx="4314491" cy="767561"/>
          </a:xfrm>
          <a:prstGeom prst="rect">
            <a:avLst/>
          </a:prstGeom>
          <a:noFill/>
        </p:spPr>
        <p:txBody>
          <a:bodyPr wrap="square" lIns="0" tIns="0" rIns="0" bIns="0" rtlCol="0" anchor="t"/>
          <a:lstStyle/>
          <a:p>
            <a:pPr defTabSz="914172">
              <a:lnSpc>
                <a:spcPts val="6047"/>
              </a:lnSpc>
            </a:pPr>
            <a:r>
              <a:rPr lang="en-US" sz="4799" b="1" dirty="0">
                <a:solidFill>
                  <a:srgbClr val="22417B"/>
                </a:solidFill>
                <a:latin typeface="Lato" pitchFamily="34" charset="0"/>
                <a:ea typeface="Lato" pitchFamily="34" charset="-122"/>
                <a:cs typeface="Lato" pitchFamily="34" charset="-120"/>
              </a:rPr>
              <a:t>16,000,000</a:t>
            </a:r>
            <a:endParaRPr lang="en-US" sz="4799" dirty="0">
              <a:solidFill>
                <a:prstClr val="black"/>
              </a:solidFill>
              <a:latin typeface="Arial"/>
            </a:endParaRPr>
          </a:p>
        </p:txBody>
      </p:sp>
      <p:sp>
        <p:nvSpPr>
          <p:cNvPr id="13" name="Object 12"/>
          <p:cNvSpPr>
            <a:spLocks noGrp="1" noRot="1" noMove="1" noResize="1" noEditPoints="1" noAdjustHandles="1" noChangeArrowheads="1" noChangeShapeType="1"/>
          </p:cNvSpPr>
          <p:nvPr/>
        </p:nvSpPr>
        <p:spPr>
          <a:xfrm>
            <a:off x="7089331" y="2995374"/>
            <a:ext cx="3394054" cy="259160"/>
          </a:xfrm>
          <a:prstGeom prst="rect">
            <a:avLst/>
          </a:prstGeom>
          <a:noFill/>
        </p:spPr>
        <p:txBody>
          <a:bodyPr wrap="square" lIns="0" tIns="0" rIns="0" bIns="0" rtlCol="0" anchor="t"/>
          <a:lstStyle/>
          <a:p>
            <a:pPr defTabSz="914172">
              <a:lnSpc>
                <a:spcPts val="2042"/>
              </a:lnSpc>
            </a:pPr>
            <a:r>
              <a:rPr lang="en-US" b="1" dirty="0">
                <a:solidFill>
                  <a:srgbClr val="4C4C4C"/>
                </a:solidFill>
                <a:latin typeface="Lato" pitchFamily="34" charset="0"/>
                <a:ea typeface="Lato" pitchFamily="34" charset="-122"/>
                <a:cs typeface="Lato" pitchFamily="34" charset="-120"/>
              </a:rPr>
              <a:t>Patients Served by Members</a:t>
            </a:r>
            <a:endParaRPr lang="en-US" dirty="0">
              <a:solidFill>
                <a:prstClr val="black"/>
              </a:solidFill>
              <a:latin typeface="Arial"/>
            </a:endParaRPr>
          </a:p>
        </p:txBody>
      </p:sp>
      <p:pic>
        <p:nvPicPr>
          <p:cNvPr id="15" name="Picture 14" descr="A blue and black logo&#10;&#10;Description automatically generated">
            <a:extLst>
              <a:ext uri="{FF2B5EF4-FFF2-40B4-BE49-F238E27FC236}">
                <a16:creationId xmlns:a16="http://schemas.microsoft.com/office/drawing/2014/main" id="{84217BE9-25B8-173B-6B31-ED295DE7C305}"/>
              </a:ext>
            </a:extLst>
          </p:cNvPr>
          <p:cNvPicPr>
            <a:picLocks noGrp="1" noRot="1" noChangeAspect="1" noMove="1" noResize="1" noEditPoints="1" noAdjustHandles="1" noChangeArrowheads="1" noChangeShapeType="1" noCrop="1"/>
          </p:cNvPicPr>
          <p:nvPr/>
        </p:nvPicPr>
        <p:blipFill>
          <a:blip r:embed="rId3"/>
          <a:stretch>
            <a:fillRect/>
          </a:stretch>
        </p:blipFill>
        <p:spPr>
          <a:xfrm>
            <a:off x="202354" y="6398782"/>
            <a:ext cx="1882023" cy="321513"/>
          </a:xfrm>
          <a:prstGeom prst="rect">
            <a:avLst/>
          </a:prstGeom>
        </p:spPr>
      </p:pic>
      <p:sp>
        <p:nvSpPr>
          <p:cNvPr id="20" name="Object 13">
            <a:extLst>
              <a:ext uri="{FF2B5EF4-FFF2-40B4-BE49-F238E27FC236}">
                <a16:creationId xmlns:a16="http://schemas.microsoft.com/office/drawing/2014/main" id="{7196CB34-1992-4C9E-43BD-F95EE83E3B74}"/>
              </a:ext>
            </a:extLst>
          </p:cNvPr>
          <p:cNvSpPr/>
          <p:nvPr/>
        </p:nvSpPr>
        <p:spPr>
          <a:xfrm>
            <a:off x="4268976" y="4528741"/>
            <a:ext cx="7450886" cy="1334638"/>
          </a:xfrm>
          <a:prstGeom prst="rect">
            <a:avLst/>
          </a:prstGeom>
          <a:noFill/>
        </p:spPr>
        <p:txBody>
          <a:bodyPr wrap="square" lIns="0" tIns="0" rIns="0" bIns="0" rtlCol="0" anchor="t"/>
          <a:lstStyle/>
          <a:p>
            <a:pPr marL="242840" indent="-242840" defTabSz="914172">
              <a:lnSpc>
                <a:spcPts val="2333"/>
              </a:lnSpc>
              <a:buSzPct val="100000"/>
              <a:buFontTx/>
              <a:buChar char="•"/>
            </a:pPr>
            <a:r>
              <a:rPr lang="en-US" sz="1600" b="1" dirty="0">
                <a:solidFill>
                  <a:srgbClr val="000000"/>
                </a:solidFill>
                <a:latin typeface="Lato" pitchFamily="34" charset="0"/>
                <a:ea typeface="Lato" pitchFamily="34" charset="-122"/>
                <a:cs typeface="Lato" pitchFamily="34" charset="-120"/>
              </a:rPr>
              <a:t>Over 200 meetings/year </a:t>
            </a:r>
            <a:r>
              <a:rPr lang="en-US" sz="1600" dirty="0">
                <a:solidFill>
                  <a:srgbClr val="000000"/>
                </a:solidFill>
                <a:latin typeface="Lato" pitchFamily="34" charset="0"/>
                <a:ea typeface="Lato" pitchFamily="34" charset="-122"/>
                <a:cs typeface="Lato" pitchFamily="34" charset="-120"/>
              </a:rPr>
              <a:t>with state and federal legislators, governmental agencies, and payers on HME priorities </a:t>
            </a:r>
          </a:p>
          <a:p>
            <a:pPr marL="242840" indent="-242840" defTabSz="914172">
              <a:lnSpc>
                <a:spcPts val="2333"/>
              </a:lnSpc>
              <a:buSzPct val="100000"/>
              <a:buFontTx/>
              <a:buChar char="•"/>
            </a:pPr>
            <a:r>
              <a:rPr lang="en-US" sz="1600" b="1" dirty="0">
                <a:solidFill>
                  <a:srgbClr val="000000"/>
                </a:solidFill>
                <a:latin typeface="Lato" pitchFamily="34" charset="0"/>
                <a:ea typeface="Lato" pitchFamily="34" charset="-122"/>
                <a:cs typeface="Lato" pitchFamily="34" charset="-120"/>
              </a:rPr>
              <a:t>10 member-driven councils, </a:t>
            </a:r>
            <a:r>
              <a:rPr lang="en-US" sz="1600" dirty="0">
                <a:solidFill>
                  <a:srgbClr val="000000"/>
                </a:solidFill>
                <a:latin typeface="Lato" pitchFamily="34" charset="0"/>
                <a:ea typeface="Lato" pitchFamily="34" charset="-122"/>
                <a:cs typeface="Lato" pitchFamily="34" charset="-120"/>
              </a:rPr>
              <a:t>providing networking opportunities and strategic collaboration to address key issues impacting your business.  </a:t>
            </a:r>
          </a:p>
          <a:p>
            <a:pPr marL="242840" indent="-242840" defTabSz="914172">
              <a:lnSpc>
                <a:spcPts val="2333"/>
              </a:lnSpc>
              <a:buSzPct val="100000"/>
              <a:buFontTx/>
              <a:buChar char="•"/>
            </a:pPr>
            <a:r>
              <a:rPr lang="en-US" sz="1600" b="1" dirty="0">
                <a:solidFill>
                  <a:srgbClr val="000000"/>
                </a:solidFill>
                <a:latin typeface="Lato" pitchFamily="34" charset="0"/>
                <a:ea typeface="Lato" pitchFamily="34" charset="-122"/>
                <a:cs typeface="Lato" pitchFamily="34" charset="-120"/>
              </a:rPr>
              <a:t>35+ advocacy and operational resources </a:t>
            </a:r>
            <a:r>
              <a:rPr lang="en-US" sz="1600" dirty="0">
                <a:solidFill>
                  <a:srgbClr val="000000"/>
                </a:solidFill>
                <a:latin typeface="Lato" pitchFamily="34" charset="0"/>
                <a:ea typeface="Lato" pitchFamily="34" charset="-122"/>
                <a:cs typeface="Lato" pitchFamily="34" charset="-120"/>
              </a:rPr>
              <a:t>created in last 3 years by AAHomecare’s product-focused councils</a:t>
            </a:r>
          </a:p>
        </p:txBody>
      </p:sp>
    </p:spTree>
    <p:extLst>
      <p:ext uri="{BB962C8B-B14F-4D97-AF65-F5344CB8AC3E}">
        <p14:creationId xmlns:p14="http://schemas.microsoft.com/office/powerpoint/2010/main" val="2725411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7F18C68-8E50-4B89-B750-79420BECC032}"/>
              </a:ext>
            </a:extLst>
          </p:cNvPr>
          <p:cNvSpPr>
            <a:spLocks noGrp="1"/>
          </p:cNvSpPr>
          <p:nvPr>
            <p:ph type="body" sz="quarter" idx="10"/>
          </p:nvPr>
        </p:nvSpPr>
        <p:spPr/>
        <p:txBody>
          <a:bodyPr>
            <a:normAutofit/>
          </a:bodyPr>
          <a:lstStyle/>
          <a:p>
            <a:pPr marL="0" indent="0">
              <a:buNone/>
            </a:pPr>
            <a:r>
              <a:rPr lang="en-US" dirty="0"/>
              <a:t>The Payer Landscape</a:t>
            </a:r>
          </a:p>
        </p:txBody>
      </p:sp>
    </p:spTree>
    <p:extLst>
      <p:ext uri="{BB962C8B-B14F-4D97-AF65-F5344CB8AC3E}">
        <p14:creationId xmlns:p14="http://schemas.microsoft.com/office/powerpoint/2010/main" val="9113683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Object 1"/>
          <p:cNvSpPr>
            <a:spLocks/>
          </p:cNvSpPr>
          <p:nvPr/>
        </p:nvSpPr>
        <p:spPr>
          <a:xfrm>
            <a:off x="0" y="475848"/>
            <a:ext cx="12188952" cy="548377"/>
          </a:xfrm>
          <a:prstGeom prst="rect">
            <a:avLst/>
          </a:prstGeom>
          <a:noFill/>
        </p:spPr>
        <p:txBody>
          <a:bodyPr wrap="square" lIns="0" tIns="0" rIns="0" bIns="0" rtlCol="0" anchor="t"/>
          <a:lstStyle/>
          <a:p>
            <a:pPr marL="1028700" marR="0" lvl="0" indent="-34290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rPr>
              <a:t>2025 Medicare Advantage Environment </a:t>
            </a:r>
          </a:p>
        </p:txBody>
      </p:sp>
      <p:sp>
        <p:nvSpPr>
          <p:cNvPr id="4" name="Object 3"/>
          <p:cNvSpPr>
            <a:spLocks/>
          </p:cNvSpPr>
          <p:nvPr/>
        </p:nvSpPr>
        <p:spPr>
          <a:xfrm>
            <a:off x="667681" y="1132848"/>
            <a:ext cx="11427141" cy="5158084"/>
          </a:xfrm>
          <a:prstGeom prst="rect">
            <a:avLst/>
          </a:prstGeom>
          <a:noFill/>
        </p:spPr>
        <p:txBody>
          <a:bodyPr wrap="square" lIns="0" tIns="0" rIns="0" bIns="0" rtlCol="0" anchor="t"/>
          <a:lstStyle/>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&gt;32.8 Million enrolled in Med Advantage</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&gt;</a:t>
            </a: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54% of Medicare beneficiaries enrolled in Med Advantage</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CBO estimates </a:t>
            </a: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MAP enrollment to be </a:t>
            </a: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64% by 2034.</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$462 billion of total federal Medicare spending (54%)</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err="1">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MedPAC</a:t>
            </a: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January 2024 report MA risk scores are 20.1% higher than if FFS</a:t>
            </a:r>
          </a:p>
          <a:p>
            <a:pPr marL="742950" marR="0" lvl="1"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MA will pay 123% of the cost of similar FFS beneficiaries totaling $88 billion</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3,719 plans available nationwide in 2025 (6% decrease over 2024-240 fewer plans)</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56% HMO, 43% PPO, 1% Regional PPO</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UHC and Humana make up 47% of all enrollment.  Humana in </a:t>
            </a:r>
            <a:r>
              <a:rPr lang="en-US" sz="1600" b="1" dirty="0">
                <a:solidFill>
                  <a:prstClr val="black"/>
                </a:solidFill>
                <a:latin typeface="Lato" panose="020F0502020204030203" pitchFamily="34" charset="0"/>
                <a:ea typeface="Lato" panose="020F0502020204030203" pitchFamily="34" charset="0"/>
                <a:cs typeface="Lato" panose="020F0502020204030203" pitchFamily="34" charset="0"/>
              </a:rPr>
              <a:t>89</a:t>
            </a: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and UHC in 87% of all counties across the country</a:t>
            </a: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t>
            </a:r>
          </a:p>
          <a:p>
            <a:pPr marL="742950" marR="0" lvl="1"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Humana exiting 70 counties, while entering 12 new counties</a:t>
            </a:r>
          </a:p>
          <a:p>
            <a:pPr marL="742950" marR="0" lvl="1"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lang="en-US" sz="1600" dirty="0">
                <a:solidFill>
                  <a:prstClr val="black"/>
                </a:solidFill>
                <a:latin typeface="Lato" panose="020F0502020204030203" pitchFamily="34" charset="0"/>
                <a:ea typeface="Lato" panose="020F0502020204030203" pitchFamily="34" charset="0"/>
                <a:cs typeface="Lato" panose="020F0502020204030203" pitchFamily="34" charset="0"/>
              </a:rPr>
              <a:t>UHC entering 4 new counties in 2025.</a:t>
            </a:r>
            <a:endPar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CVS Health had biggest increase in offerings in an additional 249 counties in 2024.</a:t>
            </a:r>
          </a:p>
          <a:p>
            <a:pPr marL="285750" marR="0" lvl="0" indent="-285750" algn="l" defTabSz="914400" rtl="0" eaLnBrk="1" fontAlgn="auto" latinLnBrk="0" hangingPunct="1">
              <a:lnSpc>
                <a:spcPct val="150000"/>
              </a:lnSpc>
              <a:spcBef>
                <a:spcPts val="0"/>
              </a:spcBef>
              <a:spcAft>
                <a:spcPts val="0"/>
              </a:spcAft>
              <a:buClr>
                <a:prstClr val="black"/>
              </a:buClr>
              <a:buSzTx/>
              <a:buFont typeface="Arial" panose="020B0604020202020204" pitchFamily="34" charset="0"/>
              <a:buChar char="•"/>
              <a:tabLst/>
              <a:defRPr/>
            </a:pP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The </a:t>
            </a:r>
            <a:r>
              <a:rPr kumimoji="0" lang="en-US" sz="1600" b="1"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average Medicare beneficiary has the choice of 42 plans </a:t>
            </a:r>
            <a:r>
              <a:rPr kumimoji="0" lang="en-US" sz="16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by 8 firms in 2025 (1 less than 2024)</a:t>
            </a:r>
          </a:p>
        </p:txBody>
      </p:sp>
      <p:sp>
        <p:nvSpPr>
          <p:cNvPr id="6" name="Rectangle 5">
            <a:extLst>
              <a:ext uri="{FF2B5EF4-FFF2-40B4-BE49-F238E27FC236}">
                <a16:creationId xmlns:a16="http://schemas.microsoft.com/office/drawing/2014/main" id="{85513CC7-2E3F-B983-0CDE-32A5E1CA502D}"/>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7" name="Picture 6" descr="A blue and black logo&#10;&#10;Description automatically generated">
            <a:extLst>
              <a:ext uri="{FF2B5EF4-FFF2-40B4-BE49-F238E27FC236}">
                <a16:creationId xmlns:a16="http://schemas.microsoft.com/office/drawing/2014/main" id="{184A4FE9-889B-8D9B-84E1-AC3B33978D62}"/>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aph of blue and white columns">
            <a:extLst>
              <a:ext uri="{FF2B5EF4-FFF2-40B4-BE49-F238E27FC236}">
                <a16:creationId xmlns:a16="http://schemas.microsoft.com/office/drawing/2014/main" id="{C8BCF969-97DB-38B4-CEC4-91BC8F0477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0" y="225053"/>
            <a:ext cx="9793224" cy="6407893"/>
          </a:xfrm>
          <a:prstGeom prst="rect">
            <a:avLst/>
          </a:prstGeom>
        </p:spPr>
      </p:pic>
    </p:spTree>
    <p:extLst>
      <p:ext uri="{BB962C8B-B14F-4D97-AF65-F5344CB8AC3E}">
        <p14:creationId xmlns:p14="http://schemas.microsoft.com/office/powerpoint/2010/main" val="4265133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map of the united states">
            <a:extLst>
              <a:ext uri="{FF2B5EF4-FFF2-40B4-BE49-F238E27FC236}">
                <a16:creationId xmlns:a16="http://schemas.microsoft.com/office/drawing/2014/main" id="{43031F81-B1DE-C779-273D-47CC4FCBE6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0512" y="244142"/>
            <a:ext cx="8723376" cy="6613858"/>
          </a:xfrm>
          <a:prstGeom prst="rect">
            <a:avLst/>
          </a:prstGeom>
        </p:spPr>
      </p:pic>
    </p:spTree>
    <p:extLst>
      <p:ext uri="{BB962C8B-B14F-4D97-AF65-F5344CB8AC3E}">
        <p14:creationId xmlns:p14="http://schemas.microsoft.com/office/powerpoint/2010/main" val="1998680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513CC7-2E3F-B983-0CDE-32A5E1CA502D}"/>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Object 1">
            <a:extLst>
              <a:ext uri="{FF2B5EF4-FFF2-40B4-BE49-F238E27FC236}">
                <a16:creationId xmlns:a16="http://schemas.microsoft.com/office/drawing/2014/main" id="{890265FA-D129-B398-C39C-7682EDE0FBF5}"/>
              </a:ext>
            </a:extLst>
          </p:cNvPr>
          <p:cNvSpPr>
            <a:spLocks/>
          </p:cNvSpPr>
          <p:nvPr/>
        </p:nvSpPr>
        <p:spPr>
          <a:xfrm>
            <a:off x="63170" y="490555"/>
            <a:ext cx="12188952" cy="548377"/>
          </a:xfrm>
          <a:prstGeom prst="rect">
            <a:avLst/>
          </a:prstGeom>
          <a:noFill/>
        </p:spPr>
        <p:txBody>
          <a:bodyPr wrap="square" lIns="0" tIns="0" rIns="0" bIns="0" rtlCol="0" anchor="t"/>
          <a:lstStyle/>
          <a:p>
            <a:pPr marL="1028700" marR="0" lvl="0" indent="-34290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rPr>
              <a:t>Prior Authorization in Medicare Advantage</a:t>
            </a:r>
          </a:p>
        </p:txBody>
      </p:sp>
      <p:sp>
        <p:nvSpPr>
          <p:cNvPr id="3" name="Text Placeholder 2">
            <a:extLst>
              <a:ext uri="{FF2B5EF4-FFF2-40B4-BE49-F238E27FC236}">
                <a16:creationId xmlns:a16="http://schemas.microsoft.com/office/drawing/2014/main" id="{44B3F8FC-CD27-8823-6927-970E9243D141}"/>
              </a:ext>
            </a:extLst>
          </p:cNvPr>
          <p:cNvSpPr txBox="1">
            <a:spLocks/>
          </p:cNvSpPr>
          <p:nvPr/>
        </p:nvSpPr>
        <p:spPr>
          <a:xfrm>
            <a:off x="850348" y="1404661"/>
            <a:ext cx="10614596" cy="4724887"/>
          </a:xfrm>
          <a:prstGeom prst="rect">
            <a:avLst/>
          </a:prstGeom>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1" indent="0" algn="l" defTabSz="914400" rtl="0" eaLnBrk="1" fontAlgn="auto" latinLnBrk="0" hangingPunct="1">
              <a:lnSpc>
                <a:spcPct val="100000"/>
              </a:lnSpc>
              <a:spcBef>
                <a:spcPts val="0"/>
              </a:spcBef>
              <a:spcAft>
                <a:spcPts val="0"/>
              </a:spcAft>
              <a:buClrTx/>
              <a:buSzTx/>
              <a:buFont typeface="Arial" pitchFamily="34" charset="0"/>
              <a:buNone/>
              <a:tabLst/>
              <a:defRPr/>
            </a:pPr>
            <a:endPar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1028260" marR="0" lvl="2"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50</a:t>
            </a: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million prior authorization requests submitted to MAP in 2023 </a:t>
            </a:r>
          </a:p>
          <a:p>
            <a:pPr marL="1485460" marR="0" lvl="3"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Increase from 37 Million in 2021 and 42 Million in 2022</a:t>
            </a:r>
          </a:p>
          <a:p>
            <a:pPr marL="1485460" marR="0" lvl="3"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2</a:t>
            </a: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prior auth requests per MAP enrollee vs .01 per FFS enrollee</a:t>
            </a:r>
          </a:p>
          <a:p>
            <a:pPr marL="685446"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1028260" marR="0" lvl="2"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3.2 million prior authorization requests to MAP denied in 2023</a:t>
            </a:r>
          </a:p>
          <a:p>
            <a:pPr marL="1485460" marR="0" lvl="3"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6</a:t>
            </a: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.4% (1% decrease from 2022)</a:t>
            </a:r>
          </a:p>
          <a:p>
            <a:pPr marL="685446" marR="0" lvl="2" indent="-22860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1028260" marR="0" lvl="2"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11.7</a:t>
            </a:r>
            <a:r>
              <a:rPr kumimoji="0" lang="en-US" sz="24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 of Prior Auth denials were appealed in 2023 (9.9% in 2022)</a:t>
            </a:r>
          </a:p>
          <a:p>
            <a:pPr marL="1485460" marR="0" lvl="3" indent="-342815"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2400" b="1" i="0" u="none" strike="noStrike" kern="1200" cap="none" spc="0" normalizeH="0" baseline="0" noProof="0" dirty="0">
                <a:ln>
                  <a:noFill/>
                </a:ln>
                <a:solidFill>
                  <a:prstClr val="black"/>
                </a:solidFill>
                <a:effectLst/>
                <a:highlight>
                  <a:srgbClr val="FFFF00"/>
                </a:highlight>
                <a:uLnTx/>
                <a:uFillTx/>
                <a:latin typeface="Lato" panose="020F0502020204030203" pitchFamily="34" charset="0"/>
                <a:ea typeface="Lato" panose="020F0502020204030203" pitchFamily="34" charset="0"/>
                <a:cs typeface="Lato" panose="020F0502020204030203" pitchFamily="34" charset="0"/>
              </a:rPr>
              <a:t>81.7% overturn rate</a:t>
            </a:r>
          </a:p>
          <a:p>
            <a:pPr marL="456846" marR="0" lvl="2" indent="0" algn="l" defTabSz="914400" rtl="0" eaLnBrk="1" fontAlgn="auto" latinLnBrk="0" hangingPunct="1">
              <a:lnSpc>
                <a:spcPct val="100000"/>
              </a:lnSpc>
              <a:spcBef>
                <a:spcPts val="0"/>
              </a:spcBef>
              <a:spcAft>
                <a:spcPts val="0"/>
              </a:spcAft>
              <a:buClrTx/>
              <a:buSzTx/>
              <a:buNone/>
              <a:tabLst/>
              <a:defRPr/>
            </a:pPr>
            <a:endParaRPr kumimoji="0" lang="en-US" sz="2400" b="0" i="1"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 name="Picture 3" descr="A blue and black logo&#10;&#10;Description automatically generated">
            <a:extLst>
              <a:ext uri="{FF2B5EF4-FFF2-40B4-BE49-F238E27FC236}">
                <a16:creationId xmlns:a16="http://schemas.microsoft.com/office/drawing/2014/main" id="{2C36C492-0200-3BEA-3F30-C6DB3F7BF1BF}"/>
              </a:ext>
            </a:extLst>
          </p:cNvPr>
          <p:cNvPicPr/>
          <p:nvPr/>
        </p:nvPicPr>
        <p:blipFill>
          <a:blip r:embed="rId3"/>
          <a:stretch>
            <a:fillRect/>
          </a:stretch>
        </p:blipFill>
        <p:spPr>
          <a:xfrm>
            <a:off x="200818" y="6399555"/>
            <a:ext cx="1882513" cy="321596"/>
          </a:xfrm>
          <a:prstGeom prst="rect">
            <a:avLst/>
          </a:prstGeom>
        </p:spPr>
      </p:pic>
    </p:spTree>
    <p:extLst>
      <p:ext uri="{BB962C8B-B14F-4D97-AF65-F5344CB8AC3E}">
        <p14:creationId xmlns:p14="http://schemas.microsoft.com/office/powerpoint/2010/main" val="35284978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hidden="1">
            <a:extLst>
              <a:ext uri="{FF2B5EF4-FFF2-40B4-BE49-F238E27FC236}">
                <a16:creationId xmlns:a16="http://schemas.microsoft.com/office/drawing/2014/main" id="{301378DB-B01C-7BAA-6706-CA73EEEA5B49}"/>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4" name="Object 3" hidden="1">
                        <a:extLst>
                          <a:ext uri="{FF2B5EF4-FFF2-40B4-BE49-F238E27FC236}">
                            <a16:creationId xmlns:a16="http://schemas.microsoft.com/office/drawing/2014/main" id="{301378DB-B01C-7BAA-6706-CA73EEEA5B49}"/>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sp>
        <p:nvSpPr>
          <p:cNvPr id="3" name="Slide Number Placeholder 2">
            <a:extLst>
              <a:ext uri="{FF2B5EF4-FFF2-40B4-BE49-F238E27FC236}">
                <a16:creationId xmlns:a16="http://schemas.microsoft.com/office/drawing/2014/main" id="{6F7D5961-E179-E172-0F62-D795E4965028}"/>
              </a:ext>
            </a:extLst>
          </p:cNvPr>
          <p:cNvSpPr>
            <a:spLocks noGrp="1"/>
          </p:cNvSpPr>
          <p:nvPr>
            <p:ph type="sldNum" sz="quarter" idx="12"/>
          </p:nvPr>
        </p:nvSpPr>
        <p:spPr/>
        <p:txBody>
          <a:bodyPr/>
          <a:lstStyle/>
          <a:p>
            <a:pPr algn="ctr"/>
            <a:endParaRPr lang="en-GB" dirty="0"/>
          </a:p>
        </p:txBody>
      </p:sp>
      <p:sp>
        <p:nvSpPr>
          <p:cNvPr id="25" name="TextBox 24">
            <a:extLst>
              <a:ext uri="{FF2B5EF4-FFF2-40B4-BE49-F238E27FC236}">
                <a16:creationId xmlns:a16="http://schemas.microsoft.com/office/drawing/2014/main" id="{95C2ECD1-6502-E4AA-5F18-A2EE25EA2F0F}"/>
              </a:ext>
            </a:extLst>
          </p:cNvPr>
          <p:cNvSpPr txBox="1"/>
          <p:nvPr/>
        </p:nvSpPr>
        <p:spPr>
          <a:xfrm>
            <a:off x="8124514" y="2661099"/>
            <a:ext cx="3845169" cy="2710211"/>
          </a:xfrm>
          <a:prstGeom prst="rect">
            <a:avLst/>
          </a:prstGeom>
          <a:noFill/>
        </p:spPr>
        <p:txBody>
          <a:bodyPr wrap="square" lIns="0" tIns="0" rIns="0" bIns="0" rtlCol="0">
            <a:noAutofit/>
          </a:bodyPr>
          <a:lstStyle/>
          <a:p>
            <a:r>
              <a:rPr lang="en-US" sz="2133" b="1" u="sng" dirty="0">
                <a:solidFill>
                  <a:srgbClr val="FF0000"/>
                </a:solidFill>
              </a:rPr>
              <a:t>50%</a:t>
            </a:r>
            <a:r>
              <a:rPr lang="en-US" sz="2133" b="1" dirty="0">
                <a:solidFill>
                  <a:srgbClr val="FF0000"/>
                </a:solidFill>
              </a:rPr>
              <a:t> </a:t>
            </a:r>
            <a:r>
              <a:rPr lang="en-US" sz="2133" dirty="0"/>
              <a:t>of Medicaid beneficiaries are controlled by 5 companies</a:t>
            </a:r>
            <a:endParaRPr lang="en-US" sz="2133" baseline="30000" dirty="0"/>
          </a:p>
          <a:p>
            <a:pPr marL="742932" lvl="1" indent="-285744">
              <a:buFont typeface="Arial" panose="020B0604020202020204" pitchFamily="34" charset="0"/>
              <a:buChar char="•"/>
            </a:pPr>
            <a:r>
              <a:rPr lang="en-US" sz="2133" dirty="0"/>
              <a:t>Centene 22%</a:t>
            </a:r>
          </a:p>
          <a:p>
            <a:pPr marL="742932" lvl="1" indent="-285744">
              <a:buFont typeface="Arial" panose="020B0604020202020204" pitchFamily="34" charset="0"/>
              <a:buChar char="•"/>
            </a:pPr>
            <a:r>
              <a:rPr lang="en-US" sz="2133" dirty="0"/>
              <a:t>Anthem 11%</a:t>
            </a:r>
          </a:p>
          <a:p>
            <a:pPr marL="742932" lvl="1" indent="-285744">
              <a:buFont typeface="Arial" panose="020B0604020202020204" pitchFamily="34" charset="0"/>
              <a:buChar char="•"/>
            </a:pPr>
            <a:r>
              <a:rPr lang="en-US" sz="2133" dirty="0"/>
              <a:t>United 9%</a:t>
            </a:r>
          </a:p>
          <a:p>
            <a:pPr marL="742932" lvl="1" indent="-285744">
              <a:buFont typeface="Arial" panose="020B0604020202020204" pitchFamily="34" charset="0"/>
              <a:buChar char="•"/>
            </a:pPr>
            <a:r>
              <a:rPr lang="en-US" sz="2133" dirty="0"/>
              <a:t>Molina 5%</a:t>
            </a:r>
          </a:p>
          <a:p>
            <a:pPr marL="742932" lvl="1" indent="-285744">
              <a:buFont typeface="Arial" panose="020B0604020202020204" pitchFamily="34" charset="0"/>
              <a:buChar char="•"/>
            </a:pPr>
            <a:r>
              <a:rPr lang="en-US" sz="2133" dirty="0"/>
              <a:t>Aetna 3%</a:t>
            </a:r>
          </a:p>
          <a:p>
            <a:pPr marL="285744" indent="-285744">
              <a:buFont typeface="Arial" panose="020B0604020202020204" pitchFamily="34" charset="0"/>
              <a:buChar char="•"/>
            </a:pPr>
            <a:endParaRPr lang="en-US" dirty="0"/>
          </a:p>
        </p:txBody>
      </p:sp>
      <p:pic>
        <p:nvPicPr>
          <p:cNvPr id="9" name="Picture 8">
            <a:extLst>
              <a:ext uri="{FF2B5EF4-FFF2-40B4-BE49-F238E27FC236}">
                <a16:creationId xmlns:a16="http://schemas.microsoft.com/office/drawing/2014/main" id="{E29E8A6F-A601-39CC-C410-9B4D8312872C}"/>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806824" y="1545453"/>
            <a:ext cx="6967649" cy="5101152"/>
          </a:xfrm>
          <a:prstGeom prst="rect">
            <a:avLst/>
          </a:prstGeom>
        </p:spPr>
      </p:pic>
      <p:sp>
        <p:nvSpPr>
          <p:cNvPr id="10" name="Block Arc 9">
            <a:extLst>
              <a:ext uri="{FF2B5EF4-FFF2-40B4-BE49-F238E27FC236}">
                <a16:creationId xmlns:a16="http://schemas.microsoft.com/office/drawing/2014/main" id="{5FCE3F21-6AF2-B1AD-5AA1-B084C66B82AA}"/>
              </a:ext>
            </a:extLst>
          </p:cNvPr>
          <p:cNvSpPr/>
          <p:nvPr/>
        </p:nvSpPr>
        <p:spPr>
          <a:xfrm rot="21174601">
            <a:off x="2528580" y="2182708"/>
            <a:ext cx="3475437" cy="3392997"/>
          </a:xfrm>
          <a:prstGeom prst="blockArc">
            <a:avLst>
              <a:gd name="adj1" fmla="val 16676668"/>
              <a:gd name="adj2" fmla="val 5816525"/>
              <a:gd name="adj3" fmla="val 49386"/>
            </a:avLst>
          </a:prstGeom>
          <a:solidFill>
            <a:srgbClr val="FF0000">
              <a:alpha val="27000"/>
            </a:srgbClr>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algn="l"/>
            <a:endParaRPr lang="en-US" dirty="0" err="1">
              <a:solidFill>
                <a:schemeClr val="tx1"/>
              </a:solidFill>
            </a:endParaRPr>
          </a:p>
        </p:txBody>
      </p:sp>
      <p:sp>
        <p:nvSpPr>
          <p:cNvPr id="6" name="TextBox 5">
            <a:extLst>
              <a:ext uri="{FF2B5EF4-FFF2-40B4-BE49-F238E27FC236}">
                <a16:creationId xmlns:a16="http://schemas.microsoft.com/office/drawing/2014/main" id="{ABD6AAE4-32CF-12A4-B19B-B6EA985ABD98}"/>
              </a:ext>
            </a:extLst>
          </p:cNvPr>
          <p:cNvSpPr txBox="1"/>
          <p:nvPr/>
        </p:nvSpPr>
        <p:spPr>
          <a:xfrm>
            <a:off x="6096001" y="6552509"/>
            <a:ext cx="1924721" cy="363528"/>
          </a:xfrm>
          <a:prstGeom prst="rect">
            <a:avLst/>
          </a:prstGeom>
          <a:noFill/>
        </p:spPr>
        <p:txBody>
          <a:bodyPr wrap="square" lIns="0" tIns="0" rIns="0" bIns="0" rtlCol="0">
            <a:noAutofit/>
          </a:bodyPr>
          <a:lstStyle/>
          <a:p>
            <a:r>
              <a:rPr lang="en-US" sz="800" dirty="0"/>
              <a:t>Image credit: Kaiser Family Foundation</a:t>
            </a:r>
          </a:p>
          <a:p>
            <a:pPr algn="l"/>
            <a:r>
              <a:rPr lang="en-US" dirty="0"/>
              <a:t> </a:t>
            </a:r>
          </a:p>
        </p:txBody>
      </p:sp>
      <p:sp>
        <p:nvSpPr>
          <p:cNvPr id="7" name="TextBox 6">
            <a:extLst>
              <a:ext uri="{FF2B5EF4-FFF2-40B4-BE49-F238E27FC236}">
                <a16:creationId xmlns:a16="http://schemas.microsoft.com/office/drawing/2014/main" id="{1D6C7408-7E9C-75FD-B01F-17828D8B95B8}"/>
              </a:ext>
            </a:extLst>
          </p:cNvPr>
          <p:cNvSpPr txBox="1"/>
          <p:nvPr/>
        </p:nvSpPr>
        <p:spPr>
          <a:xfrm>
            <a:off x="596164" y="445231"/>
            <a:ext cx="12188824" cy="646331"/>
          </a:xfrm>
          <a:prstGeom prst="rect">
            <a:avLst/>
          </a:prstGeom>
          <a:noFill/>
        </p:spPr>
        <p:txBody>
          <a:bodyPr wrap="square" rtlCol="0">
            <a:spAutoFit/>
          </a:bodyPr>
          <a:lstStyle/>
          <a:p>
            <a:r>
              <a:rPr lang="en-US" sz="3600" b="1" dirty="0">
                <a:solidFill>
                  <a:srgbClr val="002060"/>
                </a:solidFill>
              </a:rPr>
              <a:t>Medicaid Managed Care Plans</a:t>
            </a:r>
          </a:p>
        </p:txBody>
      </p:sp>
      <p:sp>
        <p:nvSpPr>
          <p:cNvPr id="11" name="Title 10">
            <a:extLst>
              <a:ext uri="{FF2B5EF4-FFF2-40B4-BE49-F238E27FC236}">
                <a16:creationId xmlns:a16="http://schemas.microsoft.com/office/drawing/2014/main" id="{F9AA74FC-5774-B5BB-83FA-346AEBF59EF6}"/>
              </a:ext>
            </a:extLst>
          </p:cNvPr>
          <p:cNvSpPr>
            <a:spLocks noGrp="1"/>
          </p:cNvSpPr>
          <p:nvPr>
            <p:ph type="title"/>
          </p:nvPr>
        </p:nvSpPr>
        <p:spPr/>
        <p:txBody>
          <a:bodyPr/>
          <a:lstStyle/>
          <a:p>
            <a:pPr algn="r"/>
            <a:endParaRPr lang="en-US" dirty="0"/>
          </a:p>
        </p:txBody>
      </p:sp>
    </p:spTree>
    <p:extLst>
      <p:ext uri="{BB962C8B-B14F-4D97-AF65-F5344CB8AC3E}">
        <p14:creationId xmlns:p14="http://schemas.microsoft.com/office/powerpoint/2010/main" val="1406398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5513CC7-2E3F-B983-0CDE-32A5E1CA502D}"/>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2" name="Picture 1" descr="A chart with text and numbers&#10;&#10;Description automatically generated with medium confidence">
            <a:extLst>
              <a:ext uri="{FF2B5EF4-FFF2-40B4-BE49-F238E27FC236}">
                <a16:creationId xmlns:a16="http://schemas.microsoft.com/office/drawing/2014/main" id="{5E0394E9-806B-0FBE-848B-48BE796819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8750" y="137529"/>
            <a:ext cx="8394499" cy="6674315"/>
          </a:xfrm>
          <a:prstGeom prst="rect">
            <a:avLst/>
          </a:prstGeom>
        </p:spPr>
      </p:pic>
    </p:spTree>
    <p:extLst>
      <p:ext uri="{BB962C8B-B14F-4D97-AF65-F5344CB8AC3E}">
        <p14:creationId xmlns:p14="http://schemas.microsoft.com/office/powerpoint/2010/main" val="2793379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4379DB5-48B2-6840-8ED2-1F7E1BC6E32E}"/>
              </a:ext>
            </a:extLst>
          </p:cNvPr>
          <p:cNvSpPr>
            <a:spLocks noGrp="1"/>
          </p:cNvSpPr>
          <p:nvPr>
            <p:ph type="body" sz="quarter" idx="10"/>
          </p:nvPr>
        </p:nvSpPr>
        <p:spPr>
          <a:xfrm>
            <a:off x="871992" y="409052"/>
            <a:ext cx="9884944" cy="1037727"/>
          </a:xfrm>
        </p:spPr>
        <p:txBody>
          <a:bodyPr>
            <a:normAutofit/>
          </a:bodyPr>
          <a:lstStyle/>
          <a:p>
            <a:pPr marL="0" indent="0">
              <a:buNone/>
            </a:pPr>
            <a:r>
              <a:rPr lang="en-US" sz="3600" b="1" dirty="0">
                <a:latin typeface="Arial" panose="020B0604020202020204" pitchFamily="34" charset="0"/>
                <a:cs typeface="Arial" panose="020B0604020202020204" pitchFamily="34" charset="0"/>
              </a:rPr>
              <a:t>Parent Firm Information</a:t>
            </a:r>
            <a:endParaRPr lang="en-US" sz="3600" b="1" dirty="0"/>
          </a:p>
        </p:txBody>
      </p:sp>
      <p:sp>
        <p:nvSpPr>
          <p:cNvPr id="3" name="Text Placeholder 2">
            <a:extLst>
              <a:ext uri="{FF2B5EF4-FFF2-40B4-BE49-F238E27FC236}">
                <a16:creationId xmlns:a16="http://schemas.microsoft.com/office/drawing/2014/main" id="{EACB7A68-C4E9-2B4E-825F-04917C9B867B}"/>
              </a:ext>
            </a:extLst>
          </p:cNvPr>
          <p:cNvSpPr>
            <a:spLocks noGrp="1"/>
          </p:cNvSpPr>
          <p:nvPr>
            <p:ph type="body" sz="quarter" idx="23"/>
          </p:nvPr>
        </p:nvSpPr>
        <p:spPr>
          <a:xfrm>
            <a:off x="895615" y="2059562"/>
            <a:ext cx="9837699" cy="3204904"/>
          </a:xfrm>
        </p:spPr>
        <p:txBody>
          <a:bodyPr/>
          <a:lstStyle/>
          <a:p>
            <a:pPr>
              <a:lnSpc>
                <a:spcPct val="100000"/>
              </a:lnSpc>
            </a:pPr>
            <a:r>
              <a:rPr lang="en-US" sz="100" dirty="0"/>
              <a:t>Uni</a:t>
            </a:r>
          </a:p>
        </p:txBody>
      </p:sp>
      <p:graphicFrame>
        <p:nvGraphicFramePr>
          <p:cNvPr id="6" name="Table 5">
            <a:extLst>
              <a:ext uri="{FF2B5EF4-FFF2-40B4-BE49-F238E27FC236}">
                <a16:creationId xmlns:a16="http://schemas.microsoft.com/office/drawing/2014/main" id="{F6FFD977-B317-4063-B36D-23BDE2950759}"/>
              </a:ext>
            </a:extLst>
          </p:cNvPr>
          <p:cNvGraphicFramePr>
            <a:graphicFrameLocks noGrp="1"/>
          </p:cNvGraphicFramePr>
          <p:nvPr>
            <p:extLst>
              <p:ext uri="{D42A27DB-BD31-4B8C-83A1-F6EECF244321}">
                <p14:modId xmlns:p14="http://schemas.microsoft.com/office/powerpoint/2010/main" val="1097397295"/>
              </p:ext>
            </p:extLst>
          </p:nvPr>
        </p:nvGraphicFramePr>
        <p:xfrm>
          <a:off x="451542" y="1871723"/>
          <a:ext cx="10063350" cy="4189068"/>
        </p:xfrm>
        <a:graphic>
          <a:graphicData uri="http://schemas.openxmlformats.org/drawingml/2006/table">
            <a:tbl>
              <a:tblPr firstRow="1" bandRow="1">
                <a:tableStyleId>{5C22544A-7EE6-4342-B048-85BDC9FD1C3A}</a:tableStyleId>
              </a:tblPr>
              <a:tblGrid>
                <a:gridCol w="2085372">
                  <a:extLst>
                    <a:ext uri="{9D8B030D-6E8A-4147-A177-3AD203B41FA5}">
                      <a16:colId xmlns:a16="http://schemas.microsoft.com/office/drawing/2014/main" val="1738607907"/>
                    </a:ext>
                  </a:extLst>
                </a:gridCol>
                <a:gridCol w="1827577">
                  <a:extLst>
                    <a:ext uri="{9D8B030D-6E8A-4147-A177-3AD203B41FA5}">
                      <a16:colId xmlns:a16="http://schemas.microsoft.com/office/drawing/2014/main" val="2077329600"/>
                    </a:ext>
                  </a:extLst>
                </a:gridCol>
                <a:gridCol w="1256783">
                  <a:extLst>
                    <a:ext uri="{9D8B030D-6E8A-4147-A177-3AD203B41FA5}">
                      <a16:colId xmlns:a16="http://schemas.microsoft.com/office/drawing/2014/main" val="2909858922"/>
                    </a:ext>
                  </a:extLst>
                </a:gridCol>
                <a:gridCol w="2060739">
                  <a:extLst>
                    <a:ext uri="{9D8B030D-6E8A-4147-A177-3AD203B41FA5}">
                      <a16:colId xmlns:a16="http://schemas.microsoft.com/office/drawing/2014/main" val="2637337763"/>
                    </a:ext>
                  </a:extLst>
                </a:gridCol>
                <a:gridCol w="1572508">
                  <a:extLst>
                    <a:ext uri="{9D8B030D-6E8A-4147-A177-3AD203B41FA5}">
                      <a16:colId xmlns:a16="http://schemas.microsoft.com/office/drawing/2014/main" val="179660020"/>
                    </a:ext>
                  </a:extLst>
                </a:gridCol>
                <a:gridCol w="1260371">
                  <a:extLst>
                    <a:ext uri="{9D8B030D-6E8A-4147-A177-3AD203B41FA5}">
                      <a16:colId xmlns:a16="http://schemas.microsoft.com/office/drawing/2014/main" val="2013709783"/>
                    </a:ext>
                  </a:extLst>
                </a:gridCol>
              </a:tblGrid>
              <a:tr h="868656">
                <a:tc>
                  <a:txBody>
                    <a:bodyPr/>
                    <a:lstStyle/>
                    <a:p>
                      <a:r>
                        <a:rPr lang="en-US" sz="1800" dirty="0"/>
                        <a:t>Parent Firm</a:t>
                      </a:r>
                    </a:p>
                  </a:txBody>
                  <a:tcPr marL="45696" marR="45696" marT="22848" marB="22848"/>
                </a:tc>
                <a:tc>
                  <a:txBody>
                    <a:bodyPr/>
                    <a:lstStyle/>
                    <a:p>
                      <a:r>
                        <a:rPr lang="en-US" sz="1800" dirty="0"/>
                        <a:t>2023 Revenue </a:t>
                      </a:r>
                    </a:p>
                  </a:txBody>
                  <a:tcPr marL="45696" marR="45696" marT="22848" marB="22848"/>
                </a:tc>
                <a:tc>
                  <a:txBody>
                    <a:bodyPr/>
                    <a:lstStyle/>
                    <a:p>
                      <a:r>
                        <a:rPr lang="en-US" sz="1800" dirty="0"/>
                        <a:t>% Change 2022-2023</a:t>
                      </a:r>
                    </a:p>
                  </a:txBody>
                  <a:tcPr marL="45696" marR="45696" marT="22848" marB="22848"/>
                </a:tc>
                <a:tc>
                  <a:txBody>
                    <a:bodyPr/>
                    <a:lstStyle/>
                    <a:p>
                      <a:r>
                        <a:rPr lang="en-US" sz="1800" dirty="0"/>
                        <a:t>2023 Profits </a:t>
                      </a:r>
                    </a:p>
                    <a:p>
                      <a:endParaRPr lang="en-US" sz="1800" dirty="0"/>
                    </a:p>
                  </a:txBody>
                  <a:tcPr marL="45696" marR="45696" marT="22848" marB="22848"/>
                </a:tc>
                <a:tc>
                  <a:txBody>
                    <a:bodyPr/>
                    <a:lstStyle/>
                    <a:p>
                      <a:r>
                        <a:rPr lang="en-US" sz="1800" dirty="0"/>
                        <a:t>% Change 2022-2023</a:t>
                      </a:r>
                    </a:p>
                  </a:txBody>
                  <a:tcPr marL="45696" marR="45696" marT="22848" marB="22848"/>
                </a:tc>
                <a:tc>
                  <a:txBody>
                    <a:bodyPr/>
                    <a:lstStyle/>
                    <a:p>
                      <a:r>
                        <a:rPr lang="en-US" sz="1800" dirty="0"/>
                        <a:t>2023 Fortune 500 Rank</a:t>
                      </a:r>
                    </a:p>
                  </a:txBody>
                  <a:tcPr marL="45696" marR="45696" marT="22848" marB="22848"/>
                </a:tc>
                <a:extLst>
                  <a:ext uri="{0D108BD9-81ED-4DB2-BD59-A6C34878D82A}">
                    <a16:rowId xmlns:a16="http://schemas.microsoft.com/office/drawing/2014/main" val="2507393534"/>
                  </a:ext>
                </a:extLst>
              </a:tr>
              <a:tr h="553402">
                <a:tc>
                  <a:txBody>
                    <a:bodyPr/>
                    <a:lstStyle/>
                    <a:p>
                      <a:pPr algn="l" fontAlgn="b"/>
                      <a:r>
                        <a:rPr lang="en-US" sz="1800" b="0" i="0" u="none" strike="noStrike" dirty="0">
                          <a:solidFill>
                            <a:srgbClr val="000000"/>
                          </a:solidFill>
                          <a:effectLst/>
                          <a:latin typeface="Calibri" panose="020F0502020204030204" pitchFamily="34" charset="0"/>
                        </a:rPr>
                        <a:t>Centene</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$153,999,000,000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7%</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$2,702,000,000 </a:t>
                      </a:r>
                    </a:p>
                  </a:txBody>
                  <a:tcPr marL="4762" marR="4762" marT="4762" marB="0" anchor="b"/>
                </a:tc>
                <a:tc>
                  <a:txBody>
                    <a:bodyPr/>
                    <a:lstStyle/>
                    <a:p>
                      <a:pPr algn="ctr" fontAlgn="b"/>
                      <a:r>
                        <a:rPr lang="en-US" sz="1800" b="0" i="0" u="none" strike="noStrike">
                          <a:solidFill>
                            <a:srgbClr val="000000"/>
                          </a:solidFill>
                          <a:effectLst/>
                          <a:latin typeface="Calibri" panose="020F0502020204030204" pitchFamily="34" charset="0"/>
                        </a:rPr>
                        <a:t>125%</a:t>
                      </a:r>
                      <a:endParaRPr lang="en-US" sz="1800" b="0" i="0" u="none" strike="noStrike" dirty="0">
                        <a:solidFill>
                          <a:srgbClr val="000000"/>
                        </a:solidFill>
                        <a:effectLst/>
                        <a:latin typeface="Calibri" panose="020F0502020204030204" pitchFamily="34" charset="0"/>
                      </a:endParaRPr>
                    </a:p>
                  </a:txBody>
                  <a:tcPr marL="4762" marR="4762" marT="4762" marB="0" anchor="b"/>
                </a:tc>
                <a:tc>
                  <a:txBody>
                    <a:bodyPr/>
                    <a:lstStyle/>
                    <a:p>
                      <a:pPr algn="r" fontAlgn="b"/>
                      <a:r>
                        <a:rPr lang="en-US" sz="1800" b="0" i="0" u="none" strike="noStrike" dirty="0">
                          <a:solidFill>
                            <a:srgbClr val="000000"/>
                          </a:solidFill>
                          <a:effectLst/>
                          <a:latin typeface="Calibri" panose="020F0502020204030204" pitchFamily="34" charset="0"/>
                        </a:rPr>
                        <a:t>25</a:t>
                      </a:r>
                    </a:p>
                  </a:txBody>
                  <a:tcPr marL="4762" marR="4762" marT="4762" marB="0" anchor="b"/>
                </a:tc>
                <a:extLst>
                  <a:ext uri="{0D108BD9-81ED-4DB2-BD59-A6C34878D82A}">
                    <a16:rowId xmlns:a16="http://schemas.microsoft.com/office/drawing/2014/main" val="3561441122"/>
                  </a:ext>
                </a:extLst>
              </a:tr>
              <a:tr h="553402">
                <a:tc>
                  <a:txBody>
                    <a:bodyPr/>
                    <a:lstStyle/>
                    <a:p>
                      <a:pPr algn="l" fontAlgn="b"/>
                      <a:r>
                        <a:rPr lang="en-US" sz="1800" b="0" i="0" u="none" strike="noStrike">
                          <a:solidFill>
                            <a:srgbClr val="000000"/>
                          </a:solidFill>
                          <a:effectLst/>
                          <a:latin typeface="Calibri" panose="020F0502020204030204" pitchFamily="34" charset="0"/>
                        </a:rPr>
                        <a:t>CVS Health</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$357,776,000,000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11%</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$8,344,000,000 </a:t>
                      </a:r>
                    </a:p>
                  </a:txBody>
                  <a:tcPr marL="4762" marR="4762" marT="4762" marB="0" anchor="b"/>
                </a:tc>
                <a:tc>
                  <a:txBody>
                    <a:bodyPr/>
                    <a:lstStyle/>
                    <a:p>
                      <a:pPr algn="ctr" fontAlgn="b"/>
                      <a:r>
                        <a:rPr lang="en-US" sz="1800" b="0" i="0" u="none" strike="noStrike">
                          <a:solidFill>
                            <a:srgbClr val="000000"/>
                          </a:solidFill>
                          <a:effectLst/>
                          <a:latin typeface="Calibri" panose="020F0502020204030204" pitchFamily="34" charset="0"/>
                        </a:rPr>
                        <a:t>101%</a:t>
                      </a:r>
                      <a:endParaRPr lang="en-US" sz="1800" b="0" i="0" u="none" strike="noStrike" dirty="0">
                        <a:solidFill>
                          <a:srgbClr val="000000"/>
                        </a:solidFill>
                        <a:effectLst/>
                        <a:latin typeface="Calibri" panose="020F0502020204030204" pitchFamily="34" charset="0"/>
                      </a:endParaRPr>
                    </a:p>
                  </a:txBody>
                  <a:tcPr marL="4762" marR="4762" marT="4762" marB="0" anchor="b"/>
                </a:tc>
                <a:tc>
                  <a:txBody>
                    <a:bodyPr/>
                    <a:lstStyle/>
                    <a:p>
                      <a:pPr algn="r" fontAlgn="b"/>
                      <a:r>
                        <a:rPr lang="en-US" sz="1800" b="0" i="0" u="none" strike="noStrike" dirty="0">
                          <a:solidFill>
                            <a:srgbClr val="000000"/>
                          </a:solidFill>
                          <a:effectLst/>
                          <a:latin typeface="Calibri" panose="020F0502020204030204" pitchFamily="34" charset="0"/>
                        </a:rPr>
                        <a:t>6</a:t>
                      </a:r>
                    </a:p>
                  </a:txBody>
                  <a:tcPr marL="4762" marR="4762" marT="4762" marB="0" anchor="b"/>
                </a:tc>
                <a:extLst>
                  <a:ext uri="{0D108BD9-81ED-4DB2-BD59-A6C34878D82A}">
                    <a16:rowId xmlns:a16="http://schemas.microsoft.com/office/drawing/2014/main" val="3397535732"/>
                  </a:ext>
                </a:extLst>
              </a:tr>
              <a:tr h="553402">
                <a:tc>
                  <a:txBody>
                    <a:bodyPr/>
                    <a:lstStyle/>
                    <a:p>
                      <a:pPr algn="l" fontAlgn="b"/>
                      <a:r>
                        <a:rPr lang="en-US" sz="1800" b="0" i="0" u="none" strike="noStrike" dirty="0" err="1">
                          <a:solidFill>
                            <a:srgbClr val="000000"/>
                          </a:solidFill>
                          <a:effectLst/>
                          <a:latin typeface="Calibri" panose="020F0502020204030204" pitchFamily="34" charset="0"/>
                        </a:rPr>
                        <a:t>Elevance</a:t>
                      </a:r>
                      <a:r>
                        <a:rPr lang="en-US" sz="1800" b="0" i="0" u="none" strike="noStrike" dirty="0">
                          <a:solidFill>
                            <a:srgbClr val="000000"/>
                          </a:solidFill>
                          <a:effectLst/>
                          <a:latin typeface="Calibri" panose="020F0502020204030204" pitchFamily="34" charset="0"/>
                        </a:rPr>
                        <a:t>/Anthem</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$171,340,000,000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9%</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$5,987,000,000 </a:t>
                      </a:r>
                    </a:p>
                  </a:txBody>
                  <a:tcPr marL="4762" marR="4762" marT="4762" marB="0" anchor="b"/>
                </a:tc>
                <a:tc>
                  <a:txBody>
                    <a:bodyPr/>
                    <a:lstStyle/>
                    <a:p>
                      <a:pPr algn="ctr" fontAlgn="b"/>
                      <a:r>
                        <a:rPr lang="en-US" sz="1800" b="0" i="0" u="none" strike="noStrike">
                          <a:solidFill>
                            <a:srgbClr val="000000"/>
                          </a:solidFill>
                          <a:effectLst/>
                          <a:latin typeface="Calibri" panose="020F0502020204030204" pitchFamily="34" charset="0"/>
                        </a:rPr>
                        <a:t>-1%</a:t>
                      </a:r>
                      <a:endParaRPr lang="en-US" sz="1800" b="0" i="0" u="none" strike="noStrike" dirty="0">
                        <a:solidFill>
                          <a:srgbClr val="000000"/>
                        </a:solidFill>
                        <a:effectLst/>
                        <a:latin typeface="Calibri" panose="020F0502020204030204" pitchFamily="34" charset="0"/>
                      </a:endParaRPr>
                    </a:p>
                  </a:txBody>
                  <a:tcPr marL="4762" marR="4762" marT="4762" marB="0" anchor="b"/>
                </a:tc>
                <a:tc>
                  <a:txBody>
                    <a:bodyPr/>
                    <a:lstStyle/>
                    <a:p>
                      <a:pPr algn="r" fontAlgn="b"/>
                      <a:r>
                        <a:rPr lang="en-US" sz="1800" b="0" i="0" u="none" strike="noStrike" dirty="0">
                          <a:solidFill>
                            <a:srgbClr val="000000"/>
                          </a:solidFill>
                          <a:effectLst/>
                          <a:latin typeface="Calibri" panose="020F0502020204030204" pitchFamily="34" charset="0"/>
                        </a:rPr>
                        <a:t>22</a:t>
                      </a:r>
                    </a:p>
                  </a:txBody>
                  <a:tcPr marL="4762" marR="4762" marT="4762" marB="0" anchor="b"/>
                </a:tc>
                <a:extLst>
                  <a:ext uri="{0D108BD9-81ED-4DB2-BD59-A6C34878D82A}">
                    <a16:rowId xmlns:a16="http://schemas.microsoft.com/office/drawing/2014/main" val="99735584"/>
                  </a:ext>
                </a:extLst>
              </a:tr>
              <a:tr h="553402">
                <a:tc>
                  <a:txBody>
                    <a:bodyPr/>
                    <a:lstStyle/>
                    <a:p>
                      <a:pPr algn="l" fontAlgn="b"/>
                      <a:r>
                        <a:rPr lang="en-US" sz="1800" b="0" i="0" u="none" strike="noStrike">
                          <a:solidFill>
                            <a:srgbClr val="000000"/>
                          </a:solidFill>
                          <a:effectLst/>
                          <a:latin typeface="Calibri" panose="020F0502020204030204" pitchFamily="34" charset="0"/>
                        </a:rPr>
                        <a:t>Humana</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$106,374,000,000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15%</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$2,489,000,000 </a:t>
                      </a:r>
                    </a:p>
                  </a:txBody>
                  <a:tcPr marL="4762" marR="4762" marT="4762" marB="0" anchor="b"/>
                </a:tc>
                <a:tc>
                  <a:txBody>
                    <a:bodyPr/>
                    <a:lstStyle/>
                    <a:p>
                      <a:pPr algn="ctr" fontAlgn="b"/>
                      <a:r>
                        <a:rPr lang="en-US" sz="1800" b="0" i="0" u="none" strike="noStrike">
                          <a:solidFill>
                            <a:srgbClr val="000000"/>
                          </a:solidFill>
                          <a:effectLst/>
                          <a:latin typeface="Calibri" panose="020F0502020204030204" pitchFamily="34" charset="0"/>
                        </a:rPr>
                        <a:t>-11%</a:t>
                      </a:r>
                      <a:endParaRPr lang="en-US" sz="1800" b="0" i="0" u="none" strike="noStrike" dirty="0">
                        <a:solidFill>
                          <a:srgbClr val="000000"/>
                        </a:solidFill>
                        <a:effectLst/>
                        <a:latin typeface="Calibri" panose="020F0502020204030204" pitchFamily="34" charset="0"/>
                      </a:endParaRPr>
                    </a:p>
                  </a:txBody>
                  <a:tcPr marL="4762" marR="4762" marT="4762" marB="0" anchor="b"/>
                </a:tc>
                <a:tc>
                  <a:txBody>
                    <a:bodyPr/>
                    <a:lstStyle/>
                    <a:p>
                      <a:pPr algn="r" fontAlgn="b"/>
                      <a:r>
                        <a:rPr lang="en-US" sz="1800" b="0" i="0" u="none" strike="noStrike" dirty="0">
                          <a:solidFill>
                            <a:srgbClr val="000000"/>
                          </a:solidFill>
                          <a:effectLst/>
                          <a:latin typeface="Calibri" panose="020F0502020204030204" pitchFamily="34" charset="0"/>
                        </a:rPr>
                        <a:t>42</a:t>
                      </a:r>
                    </a:p>
                  </a:txBody>
                  <a:tcPr marL="4762" marR="4762" marT="4762" marB="0" anchor="b"/>
                </a:tc>
                <a:extLst>
                  <a:ext uri="{0D108BD9-81ED-4DB2-BD59-A6C34878D82A}">
                    <a16:rowId xmlns:a16="http://schemas.microsoft.com/office/drawing/2014/main" val="1939423428"/>
                  </a:ext>
                </a:extLst>
              </a:tr>
              <a:tr h="553402">
                <a:tc>
                  <a:txBody>
                    <a:bodyPr/>
                    <a:lstStyle/>
                    <a:p>
                      <a:pPr algn="l" fontAlgn="b"/>
                      <a:r>
                        <a:rPr lang="en-US" sz="1800" b="0" i="0" u="none" strike="noStrike" dirty="0">
                          <a:solidFill>
                            <a:srgbClr val="000000"/>
                          </a:solidFill>
                          <a:effectLst/>
                          <a:latin typeface="Calibri" panose="020F0502020204030204" pitchFamily="34" charset="0"/>
                        </a:rPr>
                        <a:t>Molina</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$34,072,000,000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7%</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$1,091,000,000 </a:t>
                      </a:r>
                    </a:p>
                  </a:txBody>
                  <a:tcPr marL="4762" marR="4762" marT="4762" marB="0" anchor="b"/>
                </a:tc>
                <a:tc>
                  <a:txBody>
                    <a:bodyPr/>
                    <a:lstStyle/>
                    <a:p>
                      <a:pPr algn="ctr" fontAlgn="b"/>
                      <a:r>
                        <a:rPr lang="en-US" sz="1800" b="0" i="0" u="none" strike="noStrike">
                          <a:solidFill>
                            <a:srgbClr val="000000"/>
                          </a:solidFill>
                          <a:effectLst/>
                          <a:latin typeface="Calibri" panose="020F0502020204030204" pitchFamily="34" charset="0"/>
                        </a:rPr>
                        <a:t>38%</a:t>
                      </a:r>
                      <a:endParaRPr lang="en-US" sz="1800" b="0" i="0" u="none" strike="noStrike" dirty="0">
                        <a:solidFill>
                          <a:srgbClr val="000000"/>
                        </a:solidFill>
                        <a:effectLst/>
                        <a:latin typeface="Calibri" panose="020F0502020204030204" pitchFamily="34" charset="0"/>
                      </a:endParaRPr>
                    </a:p>
                  </a:txBody>
                  <a:tcPr marL="4762" marR="4762" marT="4762" marB="0" anchor="b"/>
                </a:tc>
                <a:tc>
                  <a:txBody>
                    <a:bodyPr/>
                    <a:lstStyle/>
                    <a:p>
                      <a:pPr algn="r" fontAlgn="b"/>
                      <a:r>
                        <a:rPr lang="en-US" sz="1800" b="0" i="0" u="none" strike="noStrike" dirty="0">
                          <a:solidFill>
                            <a:srgbClr val="000000"/>
                          </a:solidFill>
                          <a:effectLst/>
                          <a:latin typeface="Calibri" panose="020F0502020204030204" pitchFamily="34" charset="0"/>
                        </a:rPr>
                        <a:t>126</a:t>
                      </a:r>
                    </a:p>
                  </a:txBody>
                  <a:tcPr marL="4762" marR="4762" marT="4762" marB="0" anchor="b"/>
                </a:tc>
                <a:extLst>
                  <a:ext uri="{0D108BD9-81ED-4DB2-BD59-A6C34878D82A}">
                    <a16:rowId xmlns:a16="http://schemas.microsoft.com/office/drawing/2014/main" val="1056894814"/>
                  </a:ext>
                </a:extLst>
              </a:tr>
              <a:tr h="553402">
                <a:tc>
                  <a:txBody>
                    <a:bodyPr/>
                    <a:lstStyle/>
                    <a:p>
                      <a:pPr algn="l" fontAlgn="b"/>
                      <a:r>
                        <a:rPr lang="en-US" sz="1800" b="0" i="0" u="none" strike="noStrike" dirty="0">
                          <a:solidFill>
                            <a:srgbClr val="000000"/>
                          </a:solidFill>
                          <a:effectLst/>
                          <a:latin typeface="Calibri" panose="020F0502020204030204" pitchFamily="34" charset="0"/>
                        </a:rPr>
                        <a:t>UnitedHealth Group</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$371,622,000,000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15%</a:t>
                      </a:r>
                    </a:p>
                  </a:txBody>
                  <a:tcPr marL="4762" marR="4762" marT="4762" marB="0" anchor="b"/>
                </a:tc>
                <a:tc>
                  <a:txBody>
                    <a:bodyPr/>
                    <a:lstStyle/>
                    <a:p>
                      <a:pPr algn="l" fontAlgn="b"/>
                      <a:r>
                        <a:rPr lang="en-US" sz="1800" b="0" i="0" u="none" strike="noStrike" dirty="0">
                          <a:solidFill>
                            <a:srgbClr val="000000"/>
                          </a:solidFill>
                          <a:effectLst/>
                          <a:latin typeface="Calibri" panose="020F0502020204030204" pitchFamily="34" charset="0"/>
                        </a:rPr>
                        <a:t>                                      $22,381,000,000 </a:t>
                      </a:r>
                    </a:p>
                  </a:txBody>
                  <a:tcPr marL="4762" marR="4762" marT="4762" marB="0" anchor="b"/>
                </a:tc>
                <a:tc>
                  <a:txBody>
                    <a:bodyPr/>
                    <a:lstStyle/>
                    <a:p>
                      <a:pPr algn="ctr" fontAlgn="b"/>
                      <a:r>
                        <a:rPr lang="en-US" sz="1800" b="0" i="0" u="none" strike="noStrike" dirty="0">
                          <a:solidFill>
                            <a:srgbClr val="000000"/>
                          </a:solidFill>
                          <a:effectLst/>
                          <a:latin typeface="Calibri" panose="020F0502020204030204" pitchFamily="34" charset="0"/>
                        </a:rPr>
                        <a:t>11%</a:t>
                      </a:r>
                    </a:p>
                  </a:txBody>
                  <a:tcPr marL="4762" marR="4762" marT="4762" marB="0" anchor="b"/>
                </a:tc>
                <a:tc>
                  <a:txBody>
                    <a:bodyPr/>
                    <a:lstStyle/>
                    <a:p>
                      <a:pPr algn="r" fontAlgn="b"/>
                      <a:r>
                        <a:rPr lang="en-US" sz="1800" b="0" i="0" u="none" strike="noStrike" dirty="0">
                          <a:solidFill>
                            <a:srgbClr val="000000"/>
                          </a:solidFill>
                          <a:effectLst/>
                          <a:latin typeface="Calibri" panose="020F0502020204030204" pitchFamily="34" charset="0"/>
                        </a:rPr>
                        <a:t>5</a:t>
                      </a:r>
                    </a:p>
                  </a:txBody>
                  <a:tcPr marL="4762" marR="4762" marT="4762" marB="0" anchor="b"/>
                </a:tc>
                <a:extLst>
                  <a:ext uri="{0D108BD9-81ED-4DB2-BD59-A6C34878D82A}">
                    <a16:rowId xmlns:a16="http://schemas.microsoft.com/office/drawing/2014/main" val="2473810820"/>
                  </a:ext>
                </a:extLst>
              </a:tr>
            </a:tbl>
          </a:graphicData>
        </a:graphic>
      </p:graphicFrame>
      <p:sp>
        <p:nvSpPr>
          <p:cNvPr id="7" name="TextBox 6">
            <a:extLst>
              <a:ext uri="{FF2B5EF4-FFF2-40B4-BE49-F238E27FC236}">
                <a16:creationId xmlns:a16="http://schemas.microsoft.com/office/drawing/2014/main" id="{FD1AA466-8E70-437F-92A6-FA170C8A06BD}"/>
              </a:ext>
            </a:extLst>
          </p:cNvPr>
          <p:cNvSpPr txBox="1"/>
          <p:nvPr/>
        </p:nvSpPr>
        <p:spPr>
          <a:xfrm>
            <a:off x="474307" y="6176085"/>
            <a:ext cx="5621696" cy="246221"/>
          </a:xfrm>
          <a:prstGeom prst="rect">
            <a:avLst/>
          </a:prstGeom>
          <a:noFill/>
        </p:spPr>
        <p:txBody>
          <a:bodyPr wrap="square" rtlCol="0">
            <a:spAutoFit/>
          </a:bodyPr>
          <a:lstStyle/>
          <a:p>
            <a:pPr defTabSz="913761"/>
            <a:r>
              <a:rPr lang="en-US" sz="1000" dirty="0">
                <a:solidFill>
                  <a:srgbClr val="000000"/>
                </a:solidFill>
                <a:latin typeface="Franklin Gothic Book" panose="020B0503020102020204"/>
              </a:rPr>
              <a:t>Source:  Kaiser Family Foundation; https://www.KFF.org</a:t>
            </a:r>
          </a:p>
        </p:txBody>
      </p:sp>
    </p:spTree>
    <p:extLst>
      <p:ext uri="{BB962C8B-B14F-4D97-AF65-F5344CB8AC3E}">
        <p14:creationId xmlns:p14="http://schemas.microsoft.com/office/powerpoint/2010/main" val="20059962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4572BC-50ED-06F4-142A-A450963F90C6}"/>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5DF9C995-1959-EE84-8ECB-B7444C814C7F}"/>
              </a:ext>
            </a:extLst>
          </p:cNvPr>
          <p:cNvSpPr>
            <a:spLocks noGrp="1"/>
          </p:cNvSpPr>
          <p:nvPr>
            <p:ph type="body" sz="quarter" idx="10"/>
          </p:nvPr>
        </p:nvSpPr>
        <p:spPr/>
        <p:txBody>
          <a:bodyPr>
            <a:normAutofit fontScale="85000" lnSpcReduction="10000"/>
          </a:bodyPr>
          <a:lstStyle/>
          <a:p>
            <a:pPr marL="0" indent="0">
              <a:buNone/>
            </a:pPr>
            <a:r>
              <a:rPr lang="en-US" dirty="0"/>
              <a:t>Transparency in Coverage (</a:t>
            </a:r>
            <a:r>
              <a:rPr lang="en-US" dirty="0" err="1"/>
              <a:t>TiC</a:t>
            </a:r>
            <a:r>
              <a:rPr lang="en-US" dirty="0"/>
              <a:t>)</a:t>
            </a:r>
          </a:p>
        </p:txBody>
      </p:sp>
    </p:spTree>
    <p:extLst>
      <p:ext uri="{BB962C8B-B14F-4D97-AF65-F5344CB8AC3E}">
        <p14:creationId xmlns:p14="http://schemas.microsoft.com/office/powerpoint/2010/main" val="848045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9C99D41-0F0C-41CE-AB90-C80F8FB000C6}"/>
              </a:ext>
            </a:extLst>
          </p:cNvPr>
          <p:cNvSpPr>
            <a:spLocks noGrp="1"/>
          </p:cNvSpPr>
          <p:nvPr>
            <p:ph type="body" sz="quarter" idx="10"/>
          </p:nvPr>
        </p:nvSpPr>
        <p:spPr>
          <a:xfrm>
            <a:off x="1588" y="383694"/>
            <a:ext cx="12188825" cy="1313661"/>
          </a:xfrm>
        </p:spPr>
        <p:txBody>
          <a:bodyPr>
            <a:normAutofit/>
          </a:bodyPr>
          <a:lstStyle/>
          <a:p>
            <a:pPr marL="685800">
              <a:lnSpc>
                <a:spcPct val="100000"/>
              </a:lnSpc>
            </a:pPr>
            <a:r>
              <a:rPr lang="en-US" sz="3300" b="1" dirty="0"/>
              <a:t>Transparency in Coverage – Your “private” rates with Payers is now public information…</a:t>
            </a:r>
          </a:p>
        </p:txBody>
      </p:sp>
      <p:sp>
        <p:nvSpPr>
          <p:cNvPr id="3" name="Text Placeholder 2">
            <a:extLst>
              <a:ext uri="{FF2B5EF4-FFF2-40B4-BE49-F238E27FC236}">
                <a16:creationId xmlns:a16="http://schemas.microsoft.com/office/drawing/2014/main" id="{79BDC77A-8A44-4A8D-824E-21BB84E26043}"/>
              </a:ext>
            </a:extLst>
          </p:cNvPr>
          <p:cNvSpPr>
            <a:spLocks noGrp="1"/>
          </p:cNvSpPr>
          <p:nvPr>
            <p:ph type="body" sz="quarter" idx="23"/>
          </p:nvPr>
        </p:nvSpPr>
        <p:spPr>
          <a:xfrm>
            <a:off x="-272731" y="1624203"/>
            <a:ext cx="12188824" cy="4776951"/>
          </a:xfrm>
        </p:spPr>
        <p:txBody>
          <a:bodyPr>
            <a:noAutofit/>
          </a:bodyPr>
          <a:lstStyle/>
          <a:p>
            <a:pPr marL="1028700" lvl="2" indent="-342815">
              <a:lnSpc>
                <a:spcPct val="150000"/>
              </a:lnSpc>
              <a:spcBef>
                <a:spcPts val="0"/>
              </a:spcBef>
              <a:buFont typeface="Arial" panose="020B0604020202020204" pitchFamily="34" charset="0"/>
              <a:buChar char="•"/>
            </a:pPr>
            <a:r>
              <a:rPr lang="en-US" sz="2500" b="0" dirty="0">
                <a:latin typeface="+mn-lt"/>
                <a:ea typeface="Calibri" panose="020F0502020204030204" pitchFamily="34" charset="0"/>
              </a:rPr>
              <a:t>In 2020, HHS, Dept of Labor, and Dept of Treasury collectively issued a “Transparency in Coverage” final rule.  The Rule requires most health plans and insurers in the individual and group markets to disclose in-network provider negotiated rates</a:t>
            </a:r>
          </a:p>
          <a:p>
            <a:pPr marL="1028700" lvl="2" indent="-342815">
              <a:lnSpc>
                <a:spcPct val="150000"/>
              </a:lnSpc>
              <a:spcBef>
                <a:spcPts val="0"/>
              </a:spcBef>
              <a:buFont typeface="Arial" panose="020B0604020202020204" pitchFamily="34" charset="0"/>
              <a:buChar char="•"/>
            </a:pPr>
            <a:r>
              <a:rPr lang="en-US" sz="2500" b="0" dirty="0">
                <a:latin typeface="+mn-lt"/>
                <a:ea typeface="Calibri" panose="020F0502020204030204" pitchFamily="34" charset="0"/>
              </a:rPr>
              <a:t>Does not apply to Medicare Advantage or Medicaid Managed Care</a:t>
            </a:r>
          </a:p>
          <a:p>
            <a:pPr marL="1028700" lvl="2" indent="-342815">
              <a:lnSpc>
                <a:spcPct val="150000"/>
              </a:lnSpc>
              <a:spcBef>
                <a:spcPts val="0"/>
              </a:spcBef>
              <a:buFont typeface="Arial" panose="020B0604020202020204" pitchFamily="34" charset="0"/>
              <a:buChar char="•"/>
            </a:pPr>
            <a:r>
              <a:rPr lang="en-US" sz="2500" b="0" dirty="0">
                <a:latin typeface="+mn-lt"/>
                <a:ea typeface="Calibri" panose="020F0502020204030204" pitchFamily="34" charset="0"/>
              </a:rPr>
              <a:t>The Rule became fully implemented 1/1/2024, and data must be updated monthly.</a:t>
            </a:r>
          </a:p>
          <a:p>
            <a:pPr marL="1028700" lvl="2" indent="-342815">
              <a:lnSpc>
                <a:spcPct val="150000"/>
              </a:lnSpc>
              <a:spcBef>
                <a:spcPts val="0"/>
              </a:spcBef>
              <a:buFont typeface="Arial" panose="020B0604020202020204" pitchFamily="34" charset="0"/>
              <a:buChar char="•"/>
            </a:pPr>
            <a:r>
              <a:rPr lang="en-US" sz="2500" b="0" dirty="0">
                <a:latin typeface="+mn-lt"/>
                <a:ea typeface="Calibri" panose="020F0502020204030204" pitchFamily="34" charset="0"/>
              </a:rPr>
              <a:t>Rates must reflect all negotiated discounts, rebates or incentives.</a:t>
            </a:r>
          </a:p>
          <a:p>
            <a:pPr marL="1028700" lvl="2" indent="-342815">
              <a:lnSpc>
                <a:spcPct val="150000"/>
              </a:lnSpc>
              <a:spcBef>
                <a:spcPts val="0"/>
              </a:spcBef>
              <a:buFont typeface="Arial" panose="020B0604020202020204" pitchFamily="34" charset="0"/>
              <a:buChar char="•"/>
            </a:pPr>
            <a:r>
              <a:rPr lang="en-US" sz="2500" b="0" dirty="0">
                <a:latin typeface="+mn-lt"/>
                <a:ea typeface="Calibri" panose="020F0502020204030204" pitchFamily="34" charset="0"/>
              </a:rPr>
              <a:t>Comprehensive files must be posted in Machine Readable Files (MRF)</a:t>
            </a:r>
          </a:p>
          <a:p>
            <a:pPr marL="685886" lvl="2">
              <a:lnSpc>
                <a:spcPct val="150000"/>
              </a:lnSpc>
              <a:spcBef>
                <a:spcPts val="0"/>
              </a:spcBef>
            </a:pPr>
            <a:endParaRPr lang="en-US" sz="2200" b="0" dirty="0">
              <a:latin typeface="+mn-lt"/>
              <a:ea typeface="Calibri" panose="020F0502020204030204" pitchFamily="34" charset="0"/>
            </a:endParaRPr>
          </a:p>
          <a:p>
            <a:pPr marL="1028700" lvl="2" indent="-342815">
              <a:lnSpc>
                <a:spcPct val="150000"/>
              </a:lnSpc>
              <a:spcBef>
                <a:spcPts val="0"/>
              </a:spcBef>
              <a:buFont typeface="Arial" panose="020B0604020202020204" pitchFamily="34" charset="0"/>
              <a:buChar char="•"/>
            </a:pPr>
            <a:endParaRPr lang="en-US" sz="100" i="1" dirty="0">
              <a:latin typeface="+mn-lt"/>
              <a:ea typeface="Calibri" panose="020F0502020204030204" pitchFamily="34" charset="0"/>
            </a:endParaRPr>
          </a:p>
        </p:txBody>
      </p:sp>
    </p:spTree>
    <p:extLst>
      <p:ext uri="{BB962C8B-B14F-4D97-AF65-F5344CB8AC3E}">
        <p14:creationId xmlns:p14="http://schemas.microsoft.com/office/powerpoint/2010/main" val="3112259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727BAA9E-A558-3E10-B6D8-5F233F873711}"/>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D2E58B19-E0DF-4CAA-0BA8-BA84D4BA4BF0}"/>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11" name="Title 1">
            <a:extLst>
              <a:ext uri="{FF2B5EF4-FFF2-40B4-BE49-F238E27FC236}">
                <a16:creationId xmlns:a16="http://schemas.microsoft.com/office/drawing/2014/main" id="{AFFCC7B4-B8F5-A7BF-C797-7D0CE4B4933C}"/>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MACHINE READABLE FILE IN JSON FORMAT</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 name="Rectangle: Rounded Corners 1">
            <a:extLst>
              <a:ext uri="{FF2B5EF4-FFF2-40B4-BE49-F238E27FC236}">
                <a16:creationId xmlns:a16="http://schemas.microsoft.com/office/drawing/2014/main" id="{76850E94-EBE1-79FE-4030-33F9DFA76AE1}"/>
              </a:ext>
            </a:extLst>
          </p:cNvPr>
          <p:cNvSpPr/>
          <p:nvPr/>
        </p:nvSpPr>
        <p:spPr>
          <a:xfrm>
            <a:off x="1355586" y="1518365"/>
            <a:ext cx="6389582" cy="4224706"/>
          </a:xfrm>
          <a:prstGeom prst="roundRect">
            <a:avLst>
              <a:gd name="adj" fmla="val 2614"/>
            </a:avLst>
          </a:prstGeom>
          <a:solidFill>
            <a:schemeClr val="bg1"/>
          </a:solidFill>
          <a:ln>
            <a:noFill/>
          </a:ln>
          <a:effectLst>
            <a:outerShdw blurRad="38100" sx="102000" sy="102000" algn="ctr" rotWithShape="0">
              <a:srgbClr val="4472C4">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B3512F19-C0DE-8B42-39DC-93539F8BCB71}"/>
              </a:ext>
            </a:extLst>
          </p:cNvPr>
          <p:cNvPicPr>
            <a:picLocks noChangeAspect="1"/>
          </p:cNvPicPr>
          <p:nvPr/>
        </p:nvPicPr>
        <p:blipFill rotWithShape="1">
          <a:blip r:embed="rId4"/>
          <a:srcRect r="64263" b="58252"/>
          <a:stretch/>
        </p:blipFill>
        <p:spPr>
          <a:xfrm>
            <a:off x="1501803" y="1607353"/>
            <a:ext cx="5999785" cy="4046730"/>
          </a:xfrm>
          <a:prstGeom prst="rect">
            <a:avLst/>
          </a:prstGeom>
        </p:spPr>
      </p:pic>
      <p:sp>
        <p:nvSpPr>
          <p:cNvPr id="6" name="Content Placeholder 2">
            <a:extLst>
              <a:ext uri="{FF2B5EF4-FFF2-40B4-BE49-F238E27FC236}">
                <a16:creationId xmlns:a16="http://schemas.microsoft.com/office/drawing/2014/main" id="{6B22F78C-DE18-9A0E-0CB8-E2BDA298DEB4}"/>
              </a:ext>
            </a:extLst>
          </p:cNvPr>
          <p:cNvSpPr txBox="1">
            <a:spLocks/>
          </p:cNvSpPr>
          <p:nvPr/>
        </p:nvSpPr>
        <p:spPr>
          <a:xfrm>
            <a:off x="8495071" y="1805959"/>
            <a:ext cx="3104536" cy="3109313"/>
          </a:xfrm>
          <a:prstGeom prst="rect">
            <a:avLst/>
          </a:prstGeom>
          <a:noFill/>
        </p:spPr>
        <p:txBody>
          <a:bodyPr wrap="square" rtlCol="0">
            <a:spAutoFit/>
          </a:bodyPr>
          <a:lstStyle>
            <a:defPPr>
              <a:defRPr lang="en-US"/>
            </a:defPPr>
            <a:lvl1pPr marL="342900" marR="0" lvl="0" indent="-342900" fontAlgn="auto">
              <a:lnSpc>
                <a:spcPct val="150000"/>
              </a:lnSpc>
              <a:spcBef>
                <a:spcPts val="0"/>
              </a:spcBef>
              <a:spcAft>
                <a:spcPts val="1200"/>
              </a:spcAft>
              <a:buClrTx/>
              <a:buSzTx/>
              <a:buFont typeface="Arial" panose="020B0604020202020204" pitchFamily="34" charset="0"/>
              <a:buChar char="•"/>
              <a:tabLst/>
              <a:defRPr kumimoji="0" sz="2000" b="0" i="0" u="none" strike="noStrike" cap="none" spc="0" normalizeH="0" baseline="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defRPr>
            </a:lvl1pPr>
            <a:lvl2pPr marL="800100" marR="0" lvl="1" indent="-342900" fontAlgn="auto">
              <a:lnSpc>
                <a:spcPct val="150000"/>
              </a:lnSpc>
              <a:spcBef>
                <a:spcPts val="0"/>
              </a:spcBef>
              <a:spcAft>
                <a:spcPts val="0"/>
              </a:spcAft>
              <a:buClrTx/>
              <a:buSzTx/>
              <a:buFont typeface="Courier New" panose="02070309020205020404" pitchFamily="49" charset="0"/>
              <a:buChar char="o"/>
              <a:tabLst/>
              <a:defRPr kumimoji="0" sz="2000" b="0" i="0" u="none" strike="noStrike" cap="none" spc="0" normalizeH="0" baseline="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Published in JSON language</a:t>
            </a:r>
          </a:p>
          <a:p>
            <a:r>
              <a:rPr lang="en-US" dirty="0"/>
              <a:t>Up to terabytes of data for each health plan</a:t>
            </a:r>
          </a:p>
          <a:p>
            <a:r>
              <a:rPr lang="en-US" dirty="0"/>
              <a:t>Updated each month</a:t>
            </a:r>
          </a:p>
        </p:txBody>
      </p:sp>
    </p:spTree>
    <p:extLst>
      <p:ext uri="{BB962C8B-B14F-4D97-AF65-F5344CB8AC3E}">
        <p14:creationId xmlns:p14="http://schemas.microsoft.com/office/powerpoint/2010/main" val="2180721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D4CD9-8835-EF05-2F90-DFEE9513CC67}"/>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62FF3C50-AED1-3986-5936-7EF738722F17}"/>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C2A4B2FB-63C0-78BA-50D7-4DB87320985A}"/>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11" name="Title 1">
            <a:extLst>
              <a:ext uri="{FF2B5EF4-FFF2-40B4-BE49-F238E27FC236}">
                <a16:creationId xmlns:a16="http://schemas.microsoft.com/office/drawing/2014/main" id="{52174A8F-2715-08A2-05D6-9F4FB378BB0C}"/>
              </a:ext>
            </a:extLst>
          </p:cNvPr>
          <p:cNvSpPr txBox="1">
            <a:spLocks/>
          </p:cNvSpPr>
          <p:nvPr/>
        </p:nvSpPr>
        <p:spPr>
          <a:xfrm>
            <a:off x="200818" y="279245"/>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rPr>
              <a:t>PROCESSED DATA IN EXECUTIVE READY FORMAT</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 name="Content Placeholder 2">
            <a:extLst>
              <a:ext uri="{FF2B5EF4-FFF2-40B4-BE49-F238E27FC236}">
                <a16:creationId xmlns:a16="http://schemas.microsoft.com/office/drawing/2014/main" id="{97255BF8-F176-5359-60DF-5E5782E528F4}"/>
              </a:ext>
            </a:extLst>
          </p:cNvPr>
          <p:cNvSpPr txBox="1">
            <a:spLocks/>
          </p:cNvSpPr>
          <p:nvPr/>
        </p:nvSpPr>
        <p:spPr>
          <a:xfrm>
            <a:off x="8495071" y="1493897"/>
            <a:ext cx="3104536" cy="4340419"/>
          </a:xfrm>
          <a:prstGeom prst="rect">
            <a:avLst/>
          </a:prstGeom>
          <a:noFill/>
        </p:spPr>
        <p:txBody>
          <a:bodyPr wrap="square" rtlCol="0">
            <a:spAutoFit/>
          </a:bodyPr>
          <a:lstStyle>
            <a:defPPr>
              <a:defRPr lang="en-US"/>
            </a:defPPr>
            <a:lvl1pPr marL="342900" marR="0" lvl="0" indent="-342900" fontAlgn="auto">
              <a:lnSpc>
                <a:spcPct val="150000"/>
              </a:lnSpc>
              <a:spcBef>
                <a:spcPts val="0"/>
              </a:spcBef>
              <a:spcAft>
                <a:spcPts val="1200"/>
              </a:spcAft>
              <a:buClrTx/>
              <a:buSzTx/>
              <a:buFont typeface="Arial" panose="020B0604020202020204" pitchFamily="34" charset="0"/>
              <a:buChar char="•"/>
              <a:tabLst/>
              <a:defRPr kumimoji="0" sz="2000" b="0" i="0" u="none" strike="noStrike" cap="none" spc="0" normalizeH="0" baseline="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defRPr>
            </a:lvl1pPr>
            <a:lvl2pPr marL="800100" marR="0" lvl="1" indent="-342900" fontAlgn="auto">
              <a:lnSpc>
                <a:spcPct val="150000"/>
              </a:lnSpc>
              <a:spcBef>
                <a:spcPts val="0"/>
              </a:spcBef>
              <a:spcAft>
                <a:spcPts val="0"/>
              </a:spcAft>
              <a:buClrTx/>
              <a:buSzTx/>
              <a:buFont typeface="Courier New" panose="02070309020205020404" pitchFamily="49" charset="0"/>
              <a:buChar char="o"/>
              <a:tabLst/>
              <a:defRPr kumimoji="0" sz="2000" b="0" i="0" u="none" strike="noStrike" cap="none" spc="0" normalizeH="0" baseline="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dirty="0"/>
              <a:t>Unique for each Payer</a:t>
            </a:r>
          </a:p>
          <a:p>
            <a:r>
              <a:rPr lang="en-US" dirty="0"/>
              <a:t>Details about service and billing code</a:t>
            </a:r>
          </a:p>
          <a:p>
            <a:r>
              <a:rPr lang="en-US" dirty="0"/>
              <a:t>Details about provider</a:t>
            </a:r>
          </a:p>
          <a:p>
            <a:r>
              <a:rPr lang="en-US" dirty="0"/>
              <a:t>Negotiated rate for each billing code and provider</a:t>
            </a:r>
          </a:p>
          <a:p>
            <a:r>
              <a:rPr lang="en-US" dirty="0"/>
              <a:t>Ready for analysis</a:t>
            </a:r>
          </a:p>
        </p:txBody>
      </p:sp>
      <p:sp>
        <p:nvSpPr>
          <p:cNvPr id="4" name="Rectangle: Rounded Corners 3">
            <a:extLst>
              <a:ext uri="{FF2B5EF4-FFF2-40B4-BE49-F238E27FC236}">
                <a16:creationId xmlns:a16="http://schemas.microsoft.com/office/drawing/2014/main" id="{7FC5149B-91BC-4930-58CB-8F721C84C633}"/>
              </a:ext>
            </a:extLst>
          </p:cNvPr>
          <p:cNvSpPr/>
          <p:nvPr/>
        </p:nvSpPr>
        <p:spPr>
          <a:xfrm>
            <a:off x="696584" y="1001855"/>
            <a:ext cx="7684315" cy="5324504"/>
          </a:xfrm>
          <a:prstGeom prst="roundRect">
            <a:avLst>
              <a:gd name="adj" fmla="val 2614"/>
            </a:avLst>
          </a:prstGeom>
          <a:solidFill>
            <a:schemeClr val="bg1"/>
          </a:solidFill>
          <a:ln>
            <a:noFill/>
          </a:ln>
          <a:effectLst>
            <a:outerShdw blurRad="38100" sx="102000" sy="102000" algn="ctr" rotWithShape="0">
              <a:srgbClr val="4472C4">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EAE9402-496D-65B2-3493-E67765874AB7}"/>
              </a:ext>
            </a:extLst>
          </p:cNvPr>
          <p:cNvPicPr>
            <a:picLocks noChangeAspect="1"/>
          </p:cNvPicPr>
          <p:nvPr/>
        </p:nvPicPr>
        <p:blipFill>
          <a:blip r:embed="rId4"/>
          <a:stretch>
            <a:fillRect/>
          </a:stretch>
        </p:blipFill>
        <p:spPr>
          <a:xfrm>
            <a:off x="807241" y="1097899"/>
            <a:ext cx="7462999" cy="5084790"/>
          </a:xfrm>
          <a:prstGeom prst="rect">
            <a:avLst/>
          </a:prstGeom>
        </p:spPr>
      </p:pic>
      <p:sp>
        <p:nvSpPr>
          <p:cNvPr id="7" name="Rectangle: Rounded Corners 6">
            <a:extLst>
              <a:ext uri="{FF2B5EF4-FFF2-40B4-BE49-F238E27FC236}">
                <a16:creationId xmlns:a16="http://schemas.microsoft.com/office/drawing/2014/main" id="{F2C21FB8-4172-632E-5E40-9ACE3959E91A}"/>
              </a:ext>
            </a:extLst>
          </p:cNvPr>
          <p:cNvSpPr/>
          <p:nvPr/>
        </p:nvSpPr>
        <p:spPr>
          <a:xfrm>
            <a:off x="3726761" y="1082906"/>
            <a:ext cx="563418" cy="5162402"/>
          </a:xfrm>
          <a:prstGeom prst="roundRect">
            <a:avLst>
              <a:gd name="adj" fmla="val 5856"/>
            </a:avLst>
          </a:prstGeom>
          <a:noFill/>
          <a:ln w="222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54313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727BAA9E-A558-3E10-B6D8-5F233F873711}"/>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D2E58B19-E0DF-4CAA-0BA8-BA84D4BA4BF0}"/>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FAC3B565-C113-AADC-469F-1AE841EBC95D}"/>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AFFCC7B4-B8F5-A7BF-C797-7D0CE4B4933C}"/>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rPr>
              <a:t>QUESTIONS TO ASK YOURSELF</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EC227E99-36AD-745D-3EC8-D5594B35CB47}"/>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2D8CD94C-5FF3-EFD5-B221-D89F48D1DD9B}"/>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C5F026C3-7969-3A7A-8A9A-BBC14C281E47}"/>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14638662-D8EF-C344-AF9F-A06633BD2229}"/>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F6809D17-095D-906A-3678-E00294E396C5}"/>
              </a:ext>
            </a:extLst>
          </p:cNvPr>
          <p:cNvSpPr txBox="1"/>
          <p:nvPr/>
        </p:nvSpPr>
        <p:spPr>
          <a:xfrm>
            <a:off x="976393" y="1617963"/>
            <a:ext cx="11050292" cy="3263201"/>
          </a:xfrm>
          <a:prstGeom prst="rect">
            <a:avLst/>
          </a:prstGeom>
          <a:noFill/>
        </p:spPr>
        <p:txBody>
          <a:bodyPr wrap="square" rtlCol="0">
            <a:spAutoFit/>
          </a:bodyPr>
          <a:lstStyle/>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How can I use this data?</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How will others use this data?</a:t>
            </a:r>
          </a:p>
          <a:p>
            <a:pPr marL="800100" marR="0" lvl="1" indent="-342900" algn="l"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Consumers</a:t>
            </a:r>
          </a:p>
          <a:p>
            <a:pPr marL="800100" marR="0" lvl="1" indent="-342900" algn="l"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Competitors</a:t>
            </a:r>
          </a:p>
          <a:p>
            <a:pPr marL="800100" marR="0" lvl="1" indent="-342900" algn="l"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Health plans</a:t>
            </a:r>
          </a:p>
          <a:p>
            <a:pPr marL="800100" marR="0" lvl="1" indent="-342900" algn="l" defTabSz="914400" rtl="0" eaLnBrk="1" fontAlgn="auto" latinLnBrk="0" hangingPunct="1">
              <a:lnSpc>
                <a:spcPct val="150000"/>
              </a:lnSpc>
              <a:spcBef>
                <a:spcPts val="0"/>
              </a:spcBef>
              <a:spcAft>
                <a:spcPts val="0"/>
              </a:spcAft>
              <a:buClrTx/>
              <a:buSzTx/>
              <a:buFont typeface="Courier New" panose="02070309020205020404" pitchFamily="49" charset="0"/>
              <a:buChar char="o"/>
              <a:tabLst/>
              <a:defRPr/>
            </a:pPr>
            <a:r>
              <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Referral sources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Tree>
    <p:extLst>
      <p:ext uri="{BB962C8B-B14F-4D97-AF65-F5344CB8AC3E}">
        <p14:creationId xmlns:p14="http://schemas.microsoft.com/office/powerpoint/2010/main" val="1405986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746297-52B5-7A97-2AD3-2B8E38020A98}"/>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47AC2792-5387-F794-EC27-4D559E015E3C}"/>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D5A1FA8F-8A24-8BD7-1C85-D564D274186C}"/>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FFDE2D45-7CE8-87E1-F9FD-CBE9B7F5EFAF}"/>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CA71AC09-1803-1693-97FA-E95371D5A289}"/>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975EF85A-3A4E-7643-F1E3-6BEBF02D8C42}"/>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DB129E58-D119-EFDE-75FE-0C84B92DA5FC}"/>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719F479B-D1E6-AAD2-7111-208FE890D553}"/>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54D7FACC-AEBB-9DED-8166-3E96828B8609}"/>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17BAC665-57B0-B989-1B4E-17A4D09430B7}"/>
              </a:ext>
            </a:extLst>
          </p:cNvPr>
          <p:cNvSpPr txBox="1"/>
          <p:nvPr/>
        </p:nvSpPr>
        <p:spPr>
          <a:xfrm>
            <a:off x="185237" y="748120"/>
            <a:ext cx="5483682" cy="5439118"/>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How to Access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Log on through </a:t>
            </a:r>
            <a:r>
              <a:rPr lang="en-US" dirty="0" err="1">
                <a:solidFill>
                  <a:prstClr val="black"/>
                </a:solidFill>
                <a:latin typeface="Lato" panose="020F0502020204030203" pitchFamily="34" charset="0"/>
                <a:ea typeface="Lato" panose="020F0502020204030203" pitchFamily="34" charset="0"/>
                <a:cs typeface="Lato" panose="020F0502020204030203" pitchFamily="34" charset="0"/>
              </a:rPr>
              <a:t>AAHomecare</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 website or </a:t>
            </a: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https://portal.aahomecare.org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Each member company has up to three users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b="0" i="0" dirty="0">
                <a:solidFill>
                  <a:srgbClr val="454545"/>
                </a:solidFill>
                <a:effectLst/>
                <a:latin typeface="Lato" panose="020F0502020204030203" pitchFamily="34" charset="0"/>
              </a:rPr>
              <a:t>The primary contact for your organization should have received an email from </a:t>
            </a:r>
            <a:r>
              <a:rPr lang="en-US" b="0" i="0" dirty="0" err="1">
                <a:solidFill>
                  <a:srgbClr val="454545"/>
                </a:solidFill>
                <a:effectLst/>
                <a:latin typeface="Lato" panose="020F0502020204030203" pitchFamily="34" charset="0"/>
              </a:rPr>
              <a:t>AAHomecare</a:t>
            </a:r>
            <a:r>
              <a:rPr lang="en-US" b="0" i="0" dirty="0">
                <a:solidFill>
                  <a:srgbClr val="454545"/>
                </a:solidFill>
                <a:effectLst/>
                <a:latin typeface="Lato" panose="020F0502020204030203" pitchFamily="34" charset="0"/>
              </a:rPr>
              <a:t> and they will determine the three </a:t>
            </a:r>
            <a:r>
              <a:rPr lang="en-US" dirty="0">
                <a:solidFill>
                  <a:srgbClr val="454545"/>
                </a:solidFill>
                <a:latin typeface="Lato" panose="020F0502020204030203" pitchFamily="34" charset="0"/>
              </a:rPr>
              <a:t>users per organization.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b="0" i="0" dirty="0">
                <a:solidFill>
                  <a:srgbClr val="454545"/>
                </a:solidFill>
                <a:effectLst/>
                <a:latin typeface="Lato" panose="020F0502020204030203" pitchFamily="34" charset="0"/>
              </a:rPr>
              <a:t>Once approved, the contacts will receive a login email from </a:t>
            </a:r>
            <a:r>
              <a:rPr lang="en-US" b="0" i="0" dirty="0" err="1">
                <a:solidFill>
                  <a:srgbClr val="454545"/>
                </a:solidFill>
                <a:effectLst/>
                <a:latin typeface="Lato" panose="020F0502020204030203" pitchFamily="34" charset="0"/>
              </a:rPr>
              <a:t>AAHomecare</a:t>
            </a:r>
            <a:r>
              <a:rPr lang="en-US" b="0" i="0" dirty="0">
                <a:solidFill>
                  <a:srgbClr val="454545"/>
                </a:solidFill>
                <a:effectLst/>
                <a:latin typeface="Lato" panose="020F0502020204030203" pitchFamily="34" charset="0"/>
              </a:rPr>
              <a:t> with the domain name from </a:t>
            </a:r>
            <a:r>
              <a:rPr lang="en-US" b="0" i="0" u="sng" dirty="0">
                <a:effectLst/>
                <a:latin typeface="Lato" panose="020F0502020204030203" pitchFamily="34" charset="0"/>
                <a:hlinkClick r:id="rId5"/>
              </a:rPr>
              <a:t>no-reply@notifications.copilot.com</a:t>
            </a:r>
            <a:r>
              <a:rPr lang="en-US" b="0" i="0" dirty="0">
                <a:solidFill>
                  <a:srgbClr val="454545"/>
                </a:solidFill>
                <a:effectLst/>
                <a:latin typeface="Lato" panose="020F0502020204030203" pitchFamily="34" charset="0"/>
              </a:rPr>
              <a:t> within 24-48 hours.</a:t>
            </a:r>
            <a:endParaRPr lang="en-US" dirty="0">
              <a:solidFill>
                <a:srgbClr val="454545"/>
              </a:solidFill>
              <a:latin typeface="Lato" panose="020F0502020204030203"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Questions?</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 </a:t>
            </a:r>
            <a:r>
              <a:rPr lang="en-US" b="0" i="0" u="sng" dirty="0">
                <a:effectLst/>
                <a:latin typeface="Lato" panose="020F0502020204030203" pitchFamily="34" charset="0"/>
                <a:hlinkClick r:id="rId6"/>
              </a:rPr>
              <a:t>katiem@aahomecare.org</a:t>
            </a:r>
            <a:r>
              <a:rPr lang="en-US" b="0" i="0" dirty="0">
                <a:solidFill>
                  <a:srgbClr val="454545"/>
                </a:solidFill>
                <a:effectLst/>
                <a:latin typeface="Lato" panose="020F0502020204030203" pitchFamily="34" charset="0"/>
              </a:rPr>
              <a:t>, </a:t>
            </a:r>
            <a:endParaRPr kumimoji="0" lang="en-US" b="0" i="0" u="none" strike="noStrike" kern="1200" cap="none" spc="0" normalizeH="0" baseline="0" noProof="0" dirty="0">
              <a:ln>
                <a:noFill/>
              </a:ln>
              <a:solidFill>
                <a:prstClr val="black"/>
              </a:solidFill>
              <a:effectLst/>
              <a:highlight>
                <a:srgbClr val="FFFF00"/>
              </a:highlight>
              <a:uLnTx/>
              <a:uFillTx/>
              <a:latin typeface="Lato" panose="020F0502020204030203" pitchFamily="34"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6502A1B6-6141-1F65-AD3A-7250D8E15F05}"/>
              </a:ext>
            </a:extLst>
          </p:cNvPr>
          <p:cNvPicPr>
            <a:picLocks noChangeAspect="1"/>
          </p:cNvPicPr>
          <p:nvPr/>
        </p:nvPicPr>
        <p:blipFill>
          <a:blip r:embed="rId7"/>
          <a:stretch>
            <a:fillRect/>
          </a:stretch>
        </p:blipFill>
        <p:spPr>
          <a:xfrm>
            <a:off x="5977181" y="1106816"/>
            <a:ext cx="5805041" cy="4904380"/>
          </a:xfrm>
          <a:prstGeom prst="rect">
            <a:avLst/>
          </a:prstGeom>
        </p:spPr>
      </p:pic>
    </p:spTree>
    <p:extLst>
      <p:ext uri="{BB962C8B-B14F-4D97-AF65-F5344CB8AC3E}">
        <p14:creationId xmlns:p14="http://schemas.microsoft.com/office/powerpoint/2010/main" val="735914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21A11F-AD07-B127-9D95-82B9708E426E}"/>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FFA75FBB-38A5-5FA3-8B3A-0CD55BD077BB}"/>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6C2E664F-5973-1B10-D33D-D129D601831F}"/>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ECC510D9-1664-0DE4-B03A-402BAECE3AAF}"/>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C4B64062-7C4E-9CE5-4F6C-83343D36B801}"/>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97A2BED0-BD54-9734-8882-0B507DD6CBC4}"/>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74C04568-0DDF-1301-6CAF-612100983D6B}"/>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8AD5AA70-EB3A-48A4-0D84-A833251C7C0B}"/>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28ED5502-C710-32E5-C828-996ED53DF729}"/>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D7B10A24-764B-8370-BB99-4D183B077F1E}"/>
              </a:ext>
            </a:extLst>
          </p:cNvPr>
          <p:cNvSpPr txBox="1"/>
          <p:nvPr/>
        </p:nvSpPr>
        <p:spPr>
          <a:xfrm>
            <a:off x="549738" y="2069159"/>
            <a:ext cx="3880990" cy="2530629"/>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Resources available on portal</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Benchmarking by National, Regional, State, Payer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DME Medicare rates look up</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Payer </a:t>
            </a:r>
            <a:r>
              <a:rPr lang="en-US" dirty="0" err="1">
                <a:solidFill>
                  <a:prstClr val="black"/>
                </a:solidFill>
                <a:latin typeface="Lato" panose="020F0502020204030203" pitchFamily="34" charset="0"/>
                <a:ea typeface="Lato" panose="020F0502020204030203" pitchFamily="34" charset="0"/>
                <a:cs typeface="Lato" panose="020F0502020204030203" pitchFamily="34" charset="0"/>
              </a:rPr>
              <a:t>TiC</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 Quality ratings</a:t>
            </a:r>
            <a:endPar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Reference Library</a:t>
            </a:r>
          </a:p>
        </p:txBody>
      </p:sp>
      <p:pic>
        <p:nvPicPr>
          <p:cNvPr id="7" name="Picture 6">
            <a:extLst>
              <a:ext uri="{FF2B5EF4-FFF2-40B4-BE49-F238E27FC236}">
                <a16:creationId xmlns:a16="http://schemas.microsoft.com/office/drawing/2014/main" id="{A0F20753-2993-45FC-7BD6-BD36141CCA62}"/>
              </a:ext>
            </a:extLst>
          </p:cNvPr>
          <p:cNvPicPr>
            <a:picLocks noChangeAspect="1"/>
          </p:cNvPicPr>
          <p:nvPr/>
        </p:nvPicPr>
        <p:blipFill>
          <a:blip r:embed="rId5"/>
          <a:stretch>
            <a:fillRect/>
          </a:stretch>
        </p:blipFill>
        <p:spPr>
          <a:xfrm>
            <a:off x="5837222" y="1302533"/>
            <a:ext cx="5805041" cy="4904380"/>
          </a:xfrm>
          <a:prstGeom prst="rect">
            <a:avLst/>
          </a:prstGeom>
        </p:spPr>
      </p:pic>
      <p:sp>
        <p:nvSpPr>
          <p:cNvPr id="16" name="Rectangle 15">
            <a:extLst>
              <a:ext uri="{FF2B5EF4-FFF2-40B4-BE49-F238E27FC236}">
                <a16:creationId xmlns:a16="http://schemas.microsoft.com/office/drawing/2014/main" id="{234B21AB-C8E2-C93D-A552-BA56578E1AF2}"/>
              </a:ext>
            </a:extLst>
          </p:cNvPr>
          <p:cNvSpPr/>
          <p:nvPr/>
        </p:nvSpPr>
        <p:spPr>
          <a:xfrm>
            <a:off x="5791654" y="1957754"/>
            <a:ext cx="1154808" cy="1266092"/>
          </a:xfrm>
          <a:prstGeom prst="rect">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id="{3750C5A9-0FD1-93D0-1D04-735CE0565F36}"/>
              </a:ext>
            </a:extLst>
          </p:cNvPr>
          <p:cNvPicPr>
            <a:picLocks noChangeAspect="1"/>
          </p:cNvPicPr>
          <p:nvPr/>
        </p:nvPicPr>
        <p:blipFill>
          <a:blip r:embed="rId6"/>
          <a:stretch>
            <a:fillRect/>
          </a:stretch>
        </p:blipFill>
        <p:spPr>
          <a:xfrm>
            <a:off x="4739373" y="1792790"/>
            <a:ext cx="1597967" cy="1841365"/>
          </a:xfrm>
          <a:prstGeom prst="rect">
            <a:avLst/>
          </a:prstGeom>
          <a:ln>
            <a:solidFill>
              <a:schemeClr val="accent1">
                <a:shade val="95000"/>
                <a:satMod val="105000"/>
              </a:schemeClr>
            </a:solidFill>
          </a:ln>
        </p:spPr>
      </p:pic>
      <p:cxnSp>
        <p:nvCxnSpPr>
          <p:cNvPr id="18" name="Straight Connector 17">
            <a:extLst>
              <a:ext uri="{FF2B5EF4-FFF2-40B4-BE49-F238E27FC236}">
                <a16:creationId xmlns:a16="http://schemas.microsoft.com/office/drawing/2014/main" id="{D2DD45EA-570E-D910-04AB-1789080FD4E4}"/>
              </a:ext>
            </a:extLst>
          </p:cNvPr>
          <p:cNvCxnSpPr/>
          <p:nvPr/>
        </p:nvCxnSpPr>
        <p:spPr>
          <a:xfrm flipH="1" flipV="1">
            <a:off x="6337340" y="1792790"/>
            <a:ext cx="609122" cy="164964"/>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E179B5E-9BC8-5E5C-652F-D7AD82A6061C}"/>
              </a:ext>
            </a:extLst>
          </p:cNvPr>
          <p:cNvCxnSpPr/>
          <p:nvPr/>
        </p:nvCxnSpPr>
        <p:spPr>
          <a:xfrm flipH="1">
            <a:off x="6337340" y="3223846"/>
            <a:ext cx="609122" cy="36508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8795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53990-E487-08CC-C0DC-3E9427164341}"/>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02F800C5-4CD0-D58F-6E95-0A9E4BCE39BA}"/>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6A224231-468B-4F07-B2FB-7A5B7CD194D8}"/>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B0C71BFF-A936-2B7F-CF8F-2F08D08DFFBB}"/>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6E760FE2-0F74-F3DA-D578-8DB5A083CD3B}"/>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DE7FB8BC-354A-74BB-D62F-3BEF56B60F9D}"/>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62F04F5E-DD49-E900-0FED-16A8A131651A}"/>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4E1FCECC-0F3E-12DF-88B3-19636127D9F4}"/>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83BAB38E-4383-6441-3EB8-B7AD06D9B686}"/>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C746F30C-C7DA-CAF8-8CAB-39B419484810}"/>
              </a:ext>
            </a:extLst>
          </p:cNvPr>
          <p:cNvSpPr txBox="1"/>
          <p:nvPr/>
        </p:nvSpPr>
        <p:spPr>
          <a:xfrm>
            <a:off x="341863" y="1096622"/>
            <a:ext cx="2803062" cy="4608121"/>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Benchmarking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Payers: 51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National, </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Regions (8 Regions); </a:t>
            </a: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States (All states)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Billing codes: All DMEPOS codes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Providers: All with DME taxonomy codes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Rates presented by percentile</a:t>
            </a:r>
          </a:p>
        </p:txBody>
      </p:sp>
      <p:pic>
        <p:nvPicPr>
          <p:cNvPr id="15" name="Picture 14">
            <a:extLst>
              <a:ext uri="{FF2B5EF4-FFF2-40B4-BE49-F238E27FC236}">
                <a16:creationId xmlns:a16="http://schemas.microsoft.com/office/drawing/2014/main" id="{58692E58-A534-7EEE-41AC-D5E0A4CB4623}"/>
              </a:ext>
            </a:extLst>
          </p:cNvPr>
          <p:cNvPicPr>
            <a:picLocks noChangeAspect="1"/>
          </p:cNvPicPr>
          <p:nvPr/>
        </p:nvPicPr>
        <p:blipFill>
          <a:blip r:embed="rId5"/>
          <a:stretch>
            <a:fillRect/>
          </a:stretch>
        </p:blipFill>
        <p:spPr>
          <a:xfrm>
            <a:off x="3114450" y="1229074"/>
            <a:ext cx="8799705" cy="4399852"/>
          </a:xfrm>
          <a:prstGeom prst="rect">
            <a:avLst/>
          </a:prstGeom>
        </p:spPr>
      </p:pic>
    </p:spTree>
    <p:extLst>
      <p:ext uri="{BB962C8B-B14F-4D97-AF65-F5344CB8AC3E}">
        <p14:creationId xmlns:p14="http://schemas.microsoft.com/office/powerpoint/2010/main" val="3900243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43E443-2152-51D0-749A-DF2125624EA0}"/>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2963048C-F040-3388-68CF-FF6A4353CDE8}"/>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1636971B-EC21-49B8-9132-4EC42522A6FA}"/>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622DC230-6653-1F0A-5C81-BC2407360EF1}"/>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1A67852B-5FFF-AA7B-BD25-4CD81959AB82}"/>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BBFAE25E-A313-43B8-6BE5-C97E5FF2D7BC}"/>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5596B114-FE94-4515-8793-DA9B8ED8F635}"/>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7ED36B74-537E-3EBD-C019-7915448D3294}"/>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E11C8CDF-47C0-ADE3-363A-60EAB1C47E86}"/>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283E61BF-662A-E868-4DC4-60FE0290E0D2}"/>
              </a:ext>
            </a:extLst>
          </p:cNvPr>
          <p:cNvSpPr txBox="1"/>
          <p:nvPr/>
        </p:nvSpPr>
        <p:spPr>
          <a:xfrm>
            <a:off x="341863" y="1096622"/>
            <a:ext cx="2803062" cy="4608121"/>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Benchmarking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Payers</a:t>
            </a:r>
            <a:r>
              <a:rPr lang="en-US">
                <a:solidFill>
                  <a:prstClr val="black"/>
                </a:solidFill>
                <a:latin typeface="Lato" panose="020F0502020204030203" pitchFamily="34" charset="0"/>
                <a:ea typeface="Lato" panose="020F0502020204030203" pitchFamily="34" charset="0"/>
                <a:cs typeface="Lato" panose="020F0502020204030203" pitchFamily="34" charset="0"/>
              </a:rPr>
              <a:t>: 51 </a:t>
            </a:r>
            <a:endParaRPr lang="en-US" dirty="0">
              <a:solidFill>
                <a:prstClr val="black"/>
              </a:solidFill>
              <a:latin typeface="Lato" panose="020F0502020204030203" pitchFamily="34" charset="0"/>
              <a:ea typeface="Lato" panose="020F0502020204030203" pitchFamily="34" charset="0"/>
              <a:cs typeface="Lato" panose="020F0502020204030203"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National, </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Regions (8 Regions); </a:t>
            </a: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States (All states)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Billing codes: All DMEPOS codes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Providers: All with DME taxonomy codes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Rates presented by percentile</a:t>
            </a:r>
          </a:p>
        </p:txBody>
      </p:sp>
      <p:pic>
        <p:nvPicPr>
          <p:cNvPr id="15" name="Picture 14">
            <a:extLst>
              <a:ext uri="{FF2B5EF4-FFF2-40B4-BE49-F238E27FC236}">
                <a16:creationId xmlns:a16="http://schemas.microsoft.com/office/drawing/2014/main" id="{29392726-413D-585A-DDE6-D6D031D04379}"/>
              </a:ext>
            </a:extLst>
          </p:cNvPr>
          <p:cNvPicPr>
            <a:picLocks noChangeAspect="1"/>
          </p:cNvPicPr>
          <p:nvPr/>
        </p:nvPicPr>
        <p:blipFill>
          <a:blip r:embed="rId5"/>
          <a:stretch>
            <a:fillRect/>
          </a:stretch>
        </p:blipFill>
        <p:spPr>
          <a:xfrm>
            <a:off x="3114450" y="1229074"/>
            <a:ext cx="8799705" cy="4399852"/>
          </a:xfrm>
          <a:prstGeom prst="rect">
            <a:avLst/>
          </a:prstGeom>
        </p:spPr>
      </p:pic>
      <p:pic>
        <p:nvPicPr>
          <p:cNvPr id="6" name="Picture 5">
            <a:extLst>
              <a:ext uri="{FF2B5EF4-FFF2-40B4-BE49-F238E27FC236}">
                <a16:creationId xmlns:a16="http://schemas.microsoft.com/office/drawing/2014/main" id="{0E81690A-8BEC-239A-57F3-FE5CF195FB24}"/>
              </a:ext>
            </a:extLst>
          </p:cNvPr>
          <p:cNvPicPr>
            <a:picLocks noChangeAspect="1"/>
          </p:cNvPicPr>
          <p:nvPr/>
        </p:nvPicPr>
        <p:blipFill>
          <a:blip r:embed="rId6"/>
          <a:stretch>
            <a:fillRect/>
          </a:stretch>
        </p:blipFill>
        <p:spPr>
          <a:xfrm>
            <a:off x="294012" y="2255489"/>
            <a:ext cx="11016029" cy="846530"/>
          </a:xfrm>
          <a:prstGeom prst="rect">
            <a:avLst/>
          </a:prstGeom>
          <a:ln>
            <a:solidFill>
              <a:schemeClr val="accent1">
                <a:shade val="95000"/>
                <a:satMod val="105000"/>
              </a:schemeClr>
            </a:solidFill>
          </a:ln>
        </p:spPr>
      </p:pic>
      <p:sp>
        <p:nvSpPr>
          <p:cNvPr id="7" name="Rectangle 6">
            <a:extLst>
              <a:ext uri="{FF2B5EF4-FFF2-40B4-BE49-F238E27FC236}">
                <a16:creationId xmlns:a16="http://schemas.microsoft.com/office/drawing/2014/main" id="{4DBBF179-9F0D-5665-1491-E17B983E4235}"/>
              </a:ext>
            </a:extLst>
          </p:cNvPr>
          <p:cNvSpPr/>
          <p:nvPr/>
        </p:nvSpPr>
        <p:spPr>
          <a:xfrm>
            <a:off x="4530575" y="3165455"/>
            <a:ext cx="7040101" cy="534195"/>
          </a:xfrm>
          <a:prstGeom prst="rect">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1AB58DB3-247A-C899-B743-15A02B75DE35}"/>
              </a:ext>
            </a:extLst>
          </p:cNvPr>
          <p:cNvCxnSpPr>
            <a:cxnSpLocks/>
          </p:cNvCxnSpPr>
          <p:nvPr/>
        </p:nvCxnSpPr>
        <p:spPr>
          <a:xfrm flipH="1" flipV="1">
            <a:off x="11310041" y="2288756"/>
            <a:ext cx="248912" cy="895324"/>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7AECACA6-C722-7051-79E4-0A2887D7E53E}"/>
              </a:ext>
            </a:extLst>
          </p:cNvPr>
          <p:cNvCxnSpPr>
            <a:cxnSpLocks/>
          </p:cNvCxnSpPr>
          <p:nvPr/>
        </p:nvCxnSpPr>
        <p:spPr>
          <a:xfrm flipH="1" flipV="1">
            <a:off x="294012" y="3102019"/>
            <a:ext cx="4236563" cy="597631"/>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6823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CB5FC-866B-1E1D-3221-D0F2B347D367}"/>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406224C1-EEAC-C1A0-90A7-CADFC9411B30}"/>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5697C144-3975-A8D3-E956-ACBDFA0061E0}"/>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7FDCA223-B486-2590-0C13-8ACE84824BD7}"/>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D59293B4-7041-A5D1-9DEB-F85C27B54631}"/>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1A4765D9-D896-A706-8E0E-5430D5F88432}"/>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5B28DEB1-911E-D78E-66EC-115820E619A4}"/>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5677C50F-673C-96DA-D30F-852C68555F4F}"/>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622CF9FE-936E-0031-278F-8170C20D980A}"/>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88E855B9-DDBC-858A-5822-8C404839FF49}"/>
              </a:ext>
            </a:extLst>
          </p:cNvPr>
          <p:cNvSpPr txBox="1"/>
          <p:nvPr/>
        </p:nvSpPr>
        <p:spPr>
          <a:xfrm>
            <a:off x="341863" y="1096622"/>
            <a:ext cx="2803062" cy="4608121"/>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Payer Benchmarking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Select Payer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Select Geography (multiple)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Select Billing Codes (multiple)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Look up your rate’s percentile</a:t>
            </a:r>
          </a:p>
          <a:p>
            <a:pPr marL="285750" indent="-285750">
              <a:lnSpc>
                <a:spcPct val="150000"/>
              </a:lnSpc>
              <a:buFont typeface="Arial" panose="020B0604020202020204" pitchFamily="34" charset="0"/>
              <a:buChar char="•"/>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Export data (limit 1,000 rows)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id="{DA988E5F-D808-27E1-D588-0A2E118D0C15}"/>
              </a:ext>
            </a:extLst>
          </p:cNvPr>
          <p:cNvPicPr>
            <a:picLocks noChangeAspect="1"/>
          </p:cNvPicPr>
          <p:nvPr/>
        </p:nvPicPr>
        <p:blipFill>
          <a:blip r:embed="rId5"/>
          <a:stretch>
            <a:fillRect/>
          </a:stretch>
        </p:blipFill>
        <p:spPr>
          <a:xfrm>
            <a:off x="4194226" y="1076873"/>
            <a:ext cx="7655911" cy="5485486"/>
          </a:xfrm>
          <a:prstGeom prst="rect">
            <a:avLst/>
          </a:prstGeom>
        </p:spPr>
      </p:pic>
    </p:spTree>
    <p:extLst>
      <p:ext uri="{BB962C8B-B14F-4D97-AF65-F5344CB8AC3E}">
        <p14:creationId xmlns:p14="http://schemas.microsoft.com/office/powerpoint/2010/main" val="2428760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A1554-DAC1-AAF8-A0F6-9D58C53DB805}"/>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CBFBFEA7-3A9C-A292-2C3B-00310BBF3BC7}"/>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90D54510-9F68-3774-D0A5-26BFB5D2906A}"/>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3794D5AE-F563-F293-0A2E-F48F7CA46EC3}"/>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0C75D2B7-8D09-5521-CEF3-4A8D5F6F4058}"/>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4C6A5A88-36C7-D879-F9EA-95E9533E30C3}"/>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7EFB4AE8-18FA-A06D-993F-84F28F28F24E}"/>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D392CCE1-FA62-00A1-30E6-C931CA59B9FE}"/>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C42EC994-476B-BF3F-F298-E805968B0E99}"/>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D70652BF-3FC5-7CAE-F702-FA647CF0D4B4}"/>
              </a:ext>
            </a:extLst>
          </p:cNvPr>
          <p:cNvSpPr txBox="1"/>
          <p:nvPr/>
        </p:nvSpPr>
        <p:spPr>
          <a:xfrm>
            <a:off x="341863" y="1096622"/>
            <a:ext cx="2803062" cy="4192623"/>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Payer Benchmarking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Select Payer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Select Geography (multiple)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Select Billing Codes (multiple)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Look up your rate’s percentile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Export data</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id="{C9D57181-876C-2E09-0400-DF2D8892C94A}"/>
              </a:ext>
            </a:extLst>
          </p:cNvPr>
          <p:cNvPicPr>
            <a:picLocks noChangeAspect="1"/>
          </p:cNvPicPr>
          <p:nvPr/>
        </p:nvPicPr>
        <p:blipFill>
          <a:blip r:embed="rId5"/>
          <a:stretch>
            <a:fillRect/>
          </a:stretch>
        </p:blipFill>
        <p:spPr>
          <a:xfrm>
            <a:off x="4194226" y="1076873"/>
            <a:ext cx="7655911" cy="5485486"/>
          </a:xfrm>
          <a:prstGeom prst="rect">
            <a:avLst/>
          </a:prstGeom>
        </p:spPr>
      </p:pic>
      <p:pic>
        <p:nvPicPr>
          <p:cNvPr id="6" name="Picture 5">
            <a:extLst>
              <a:ext uri="{FF2B5EF4-FFF2-40B4-BE49-F238E27FC236}">
                <a16:creationId xmlns:a16="http://schemas.microsoft.com/office/drawing/2014/main" id="{0A0323B0-7F16-B33B-870B-574DCBB5E57B}"/>
              </a:ext>
            </a:extLst>
          </p:cNvPr>
          <p:cNvPicPr>
            <a:picLocks noChangeAspect="1"/>
          </p:cNvPicPr>
          <p:nvPr/>
        </p:nvPicPr>
        <p:blipFill>
          <a:blip r:embed="rId6"/>
          <a:stretch>
            <a:fillRect/>
          </a:stretch>
        </p:blipFill>
        <p:spPr>
          <a:xfrm>
            <a:off x="1743394" y="3101575"/>
            <a:ext cx="9221487" cy="2467319"/>
          </a:xfrm>
          <a:prstGeom prst="rect">
            <a:avLst/>
          </a:prstGeom>
          <a:ln>
            <a:solidFill>
              <a:schemeClr val="accent1">
                <a:shade val="95000"/>
                <a:satMod val="105000"/>
              </a:schemeClr>
            </a:solidFill>
          </a:ln>
        </p:spPr>
      </p:pic>
      <p:sp>
        <p:nvSpPr>
          <p:cNvPr id="7" name="Rectangle 6">
            <a:extLst>
              <a:ext uri="{FF2B5EF4-FFF2-40B4-BE49-F238E27FC236}">
                <a16:creationId xmlns:a16="http://schemas.microsoft.com/office/drawing/2014/main" id="{A3896FBF-229B-53F7-BBE2-E4E74AE35519}"/>
              </a:ext>
            </a:extLst>
          </p:cNvPr>
          <p:cNvSpPr/>
          <p:nvPr/>
        </p:nvSpPr>
        <p:spPr>
          <a:xfrm>
            <a:off x="5320450" y="5581631"/>
            <a:ext cx="6168165" cy="939173"/>
          </a:xfrm>
          <a:prstGeom prst="rect">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4" name="Straight Connector 13">
            <a:extLst>
              <a:ext uri="{FF2B5EF4-FFF2-40B4-BE49-F238E27FC236}">
                <a16:creationId xmlns:a16="http://schemas.microsoft.com/office/drawing/2014/main" id="{C1F19A6C-8A9B-2539-F946-8C0C73EB0945}"/>
              </a:ext>
            </a:extLst>
          </p:cNvPr>
          <p:cNvCxnSpPr/>
          <p:nvPr/>
        </p:nvCxnSpPr>
        <p:spPr>
          <a:xfrm flipH="1" flipV="1">
            <a:off x="10964881" y="3101575"/>
            <a:ext cx="523734" cy="2480056"/>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EF8B484-E909-7E03-28D3-D5BBC667335D}"/>
              </a:ext>
            </a:extLst>
          </p:cNvPr>
          <p:cNvCxnSpPr/>
          <p:nvPr/>
        </p:nvCxnSpPr>
        <p:spPr>
          <a:xfrm flipH="1" flipV="1">
            <a:off x="1743394" y="5568894"/>
            <a:ext cx="3577056" cy="951910"/>
          </a:xfrm>
          <a:prstGeom prst="line">
            <a:avLst/>
          </a:prstGeom>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C85BC349-D3F9-8394-A988-8EB6ECC0A386}"/>
              </a:ext>
            </a:extLst>
          </p:cNvPr>
          <p:cNvSpPr/>
          <p:nvPr/>
        </p:nvSpPr>
        <p:spPr>
          <a:xfrm>
            <a:off x="1992923" y="3763108"/>
            <a:ext cx="2149037" cy="293077"/>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4EAB064D-C060-9C9C-8884-4C88778222F0}"/>
              </a:ext>
            </a:extLst>
          </p:cNvPr>
          <p:cNvSpPr/>
          <p:nvPr/>
        </p:nvSpPr>
        <p:spPr>
          <a:xfrm>
            <a:off x="7055475" y="4419600"/>
            <a:ext cx="853325" cy="1040782"/>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13507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7DB9E-3224-F8AE-163D-4EDD2D35DD5A}"/>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A340824C-F1DD-4FED-5CA4-5118CA9AC818}"/>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636F0302-1E0C-FE78-183B-D8EE03B92E16}"/>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C18C593C-886A-B8FD-F2EE-AFCBB735C99C}"/>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23ACF3D5-DFCF-BDEE-06BC-D3A112B51EB7}"/>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14C2ED86-0565-F734-89A0-8C018ABE07D3}"/>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EE257A8D-B8DD-F9CE-1E5E-6AE2AEBA29FA}"/>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8C4F735F-8036-804C-371F-F24D145AEC96}"/>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2E4EDD51-0DC8-F684-F81D-FFFFD9E163BB}"/>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9EEEC415-335D-1931-85E6-4642008CF88C}"/>
              </a:ext>
            </a:extLst>
          </p:cNvPr>
          <p:cNvSpPr txBox="1"/>
          <p:nvPr/>
        </p:nvSpPr>
        <p:spPr>
          <a:xfrm>
            <a:off x="341863" y="1096622"/>
            <a:ext cx="2803062" cy="4608121"/>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Payer Benchmarking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Select Payer</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Select Geography (multiple)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Select Billing Codes (multiple)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Look up your rate’s percentile</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Export data (limit 500 rows)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pic>
        <p:nvPicPr>
          <p:cNvPr id="4" name="Picture 3">
            <a:extLst>
              <a:ext uri="{FF2B5EF4-FFF2-40B4-BE49-F238E27FC236}">
                <a16:creationId xmlns:a16="http://schemas.microsoft.com/office/drawing/2014/main" id="{A698EB27-4614-E68B-3BF3-ED3C8C3FC137}"/>
              </a:ext>
            </a:extLst>
          </p:cNvPr>
          <p:cNvPicPr>
            <a:picLocks noChangeAspect="1"/>
          </p:cNvPicPr>
          <p:nvPr/>
        </p:nvPicPr>
        <p:blipFill>
          <a:blip r:embed="rId5"/>
          <a:stretch>
            <a:fillRect/>
          </a:stretch>
        </p:blipFill>
        <p:spPr>
          <a:xfrm>
            <a:off x="4194226" y="1076873"/>
            <a:ext cx="7655911" cy="5485486"/>
          </a:xfrm>
          <a:prstGeom prst="rect">
            <a:avLst/>
          </a:prstGeom>
        </p:spPr>
      </p:pic>
      <p:sp>
        <p:nvSpPr>
          <p:cNvPr id="15" name="Rectangle 14">
            <a:extLst>
              <a:ext uri="{FF2B5EF4-FFF2-40B4-BE49-F238E27FC236}">
                <a16:creationId xmlns:a16="http://schemas.microsoft.com/office/drawing/2014/main" id="{F994269E-E53A-FF62-9F75-951E7F83184A}"/>
              </a:ext>
            </a:extLst>
          </p:cNvPr>
          <p:cNvSpPr/>
          <p:nvPr/>
        </p:nvSpPr>
        <p:spPr>
          <a:xfrm>
            <a:off x="10916356" y="2591975"/>
            <a:ext cx="197121" cy="229629"/>
          </a:xfrm>
          <a:prstGeom prst="rect">
            <a:avLst/>
          </a:prstGeom>
          <a:solidFill>
            <a:schemeClr val="accent1">
              <a:alpha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48983A62-3FDE-5D7E-531D-7EA7E0C669B2}"/>
              </a:ext>
            </a:extLst>
          </p:cNvPr>
          <p:cNvPicPr>
            <a:picLocks noChangeAspect="1"/>
          </p:cNvPicPr>
          <p:nvPr/>
        </p:nvPicPr>
        <p:blipFill>
          <a:blip r:embed="rId6"/>
          <a:stretch>
            <a:fillRect/>
          </a:stretch>
        </p:blipFill>
        <p:spPr>
          <a:xfrm>
            <a:off x="9914322" y="1272869"/>
            <a:ext cx="1867161" cy="1352739"/>
          </a:xfrm>
          <a:prstGeom prst="rect">
            <a:avLst/>
          </a:prstGeom>
          <a:ln>
            <a:solidFill>
              <a:schemeClr val="accent1">
                <a:shade val="95000"/>
                <a:satMod val="105000"/>
              </a:schemeClr>
            </a:solidFill>
          </a:ln>
        </p:spPr>
      </p:pic>
      <p:cxnSp>
        <p:nvCxnSpPr>
          <p:cNvPr id="20" name="Straight Connector 19">
            <a:extLst>
              <a:ext uri="{FF2B5EF4-FFF2-40B4-BE49-F238E27FC236}">
                <a16:creationId xmlns:a16="http://schemas.microsoft.com/office/drawing/2014/main" id="{2D998799-F630-663B-8B10-D310B61FB12C}"/>
              </a:ext>
            </a:extLst>
          </p:cNvPr>
          <p:cNvCxnSpPr/>
          <p:nvPr/>
        </p:nvCxnSpPr>
        <p:spPr>
          <a:xfrm flipH="1" flipV="1">
            <a:off x="9914322" y="2625608"/>
            <a:ext cx="1002034" cy="195996"/>
          </a:xfrm>
          <a:prstGeom prst="line">
            <a:avLst/>
          </a:prstGeom>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72264234-FB45-1053-4DF6-0BD4EEBAB13C}"/>
              </a:ext>
            </a:extLst>
          </p:cNvPr>
          <p:cNvSpPr/>
          <p:nvPr/>
        </p:nvSpPr>
        <p:spPr>
          <a:xfrm>
            <a:off x="10566027" y="2180900"/>
            <a:ext cx="946036" cy="248272"/>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720648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5FA00-8184-8F04-C10B-8AFDD675FFF8}"/>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2B4F0D48-3441-93C9-E924-767CC8D1FF03}"/>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62AF30C3-3B0A-47A5-873F-44709E6F162E}"/>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169FE943-3501-A8C2-E55E-130D26572124}"/>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3E270D9D-21E7-43F5-977B-7383A13710F7}"/>
              </a:ext>
            </a:extLst>
          </p:cNvPr>
          <p:cNvSpPr txBox="1">
            <a:spLocks/>
          </p:cNvSpPr>
          <p:nvPr/>
        </p:nvSpPr>
        <p:spPr>
          <a:xfrm>
            <a:off x="200818" y="298326"/>
            <a:ext cx="11181672"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3600" b="1" dirty="0">
                <a:solidFill>
                  <a:srgbClr val="22417B"/>
                </a:solidFill>
                <a:latin typeface="Lato" panose="020F0502020204030203" pitchFamily="34" charset="0"/>
                <a:ea typeface="Lato" panose="020F0502020204030203" pitchFamily="34" charset="0"/>
                <a:cs typeface="Lato" panose="020F0502020204030203" pitchFamily="34" charset="0"/>
              </a:rPr>
              <a:t>PRICE TRANSPARENCY PORTAL</a:t>
            </a:r>
            <a:endParaRPr kumimoji="0" lang="en-US" sz="3600" b="0"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01618879-1FB5-4AFF-5D24-35F8D1919409}"/>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2F2ED7A7-2580-A7AB-EFFC-0D4AF8BC9A64}"/>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0B665A2F-666B-4631-5254-4742150F7464}"/>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3" name="Rectangle 12">
            <a:extLst>
              <a:ext uri="{FF2B5EF4-FFF2-40B4-BE49-F238E27FC236}">
                <a16:creationId xmlns:a16="http://schemas.microsoft.com/office/drawing/2014/main" id="{22299B26-9031-518B-7B8F-F8D84CC9D1E3}"/>
              </a:ext>
            </a:extLst>
          </p:cNvPr>
          <p:cNvSpPr>
            <a:spLocks noGrp="1" noRot="1" noMove="1" noResize="1" noEditPoints="1" noAdjustHandles="1" noChangeArrowheads="1" noChangeShapeType="1"/>
          </p:cNvSpPr>
          <p:nvPr/>
        </p:nvSpPr>
        <p:spPr>
          <a:xfrm>
            <a:off x="8352956" y="3588928"/>
            <a:ext cx="648541" cy="132657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48C41EF4-AD7F-BE9F-FD0A-7AD0DE402B0B}"/>
              </a:ext>
            </a:extLst>
          </p:cNvPr>
          <p:cNvSpPr txBox="1"/>
          <p:nvPr/>
        </p:nvSpPr>
        <p:spPr>
          <a:xfrm>
            <a:off x="185237" y="748120"/>
            <a:ext cx="5483682" cy="5439118"/>
          </a:xfrm>
          <a:prstGeom prst="rect">
            <a:avLst/>
          </a:prstGeom>
          <a:noFill/>
        </p:spPr>
        <p:txBody>
          <a:bodyPr wrap="square" rtlCol="0">
            <a:spAutoFit/>
          </a:bodyPr>
          <a:lstStyle/>
          <a:p>
            <a:pPr marR="0" lvl="0" algn="l" defTabSz="914400" rtl="0" eaLnBrk="1" fontAlgn="auto" latinLnBrk="0" hangingPunct="1">
              <a:lnSpc>
                <a:spcPct val="150000"/>
              </a:lnSpc>
              <a:spcBef>
                <a:spcPts val="0"/>
              </a:spcBef>
              <a:spcAft>
                <a:spcPts val="0"/>
              </a:spcAft>
              <a:buClrTx/>
              <a:buSzTx/>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How to Access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dirty="0">
                <a:solidFill>
                  <a:prstClr val="black"/>
                </a:solidFill>
                <a:latin typeface="Lato" panose="020F0502020204030203" pitchFamily="34" charset="0"/>
                <a:ea typeface="Lato" panose="020F0502020204030203" pitchFamily="34" charset="0"/>
                <a:cs typeface="Lato" panose="020F0502020204030203" pitchFamily="34" charset="0"/>
              </a:rPr>
              <a:t>Log on through </a:t>
            </a:r>
            <a:r>
              <a:rPr lang="en-US" dirty="0" err="1">
                <a:solidFill>
                  <a:prstClr val="black"/>
                </a:solidFill>
                <a:latin typeface="Lato" panose="020F0502020204030203" pitchFamily="34" charset="0"/>
                <a:ea typeface="Lato" panose="020F0502020204030203" pitchFamily="34" charset="0"/>
                <a:cs typeface="Lato" panose="020F0502020204030203" pitchFamily="34" charset="0"/>
              </a:rPr>
              <a:t>AAHomecare</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 website or </a:t>
            </a: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https://portal.aahomecare.org</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rPr>
              <a:t>Each member company has up to three users</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b="0" i="0" dirty="0">
                <a:solidFill>
                  <a:srgbClr val="454545"/>
                </a:solidFill>
                <a:effectLst/>
                <a:latin typeface="Lato" panose="020F0502020204030203" pitchFamily="34" charset="0"/>
              </a:rPr>
              <a:t>The primary contact for your organization should have received an email from </a:t>
            </a:r>
            <a:r>
              <a:rPr lang="en-US" b="0" i="0" dirty="0" err="1">
                <a:solidFill>
                  <a:srgbClr val="454545"/>
                </a:solidFill>
                <a:effectLst/>
                <a:latin typeface="Lato" panose="020F0502020204030203" pitchFamily="34" charset="0"/>
              </a:rPr>
              <a:t>AAHomecare</a:t>
            </a:r>
            <a:r>
              <a:rPr lang="en-US" b="0" i="0" dirty="0">
                <a:solidFill>
                  <a:srgbClr val="454545"/>
                </a:solidFill>
                <a:effectLst/>
                <a:latin typeface="Lato" panose="020F0502020204030203" pitchFamily="34" charset="0"/>
              </a:rPr>
              <a:t> and they will determine the three </a:t>
            </a:r>
            <a:r>
              <a:rPr lang="en-US" dirty="0">
                <a:solidFill>
                  <a:srgbClr val="454545"/>
                </a:solidFill>
                <a:latin typeface="Lato" panose="020F0502020204030203" pitchFamily="34" charset="0"/>
              </a:rPr>
              <a:t>users per organization.  </a:t>
            </a: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b="0" i="0" dirty="0">
                <a:solidFill>
                  <a:srgbClr val="454545"/>
                </a:solidFill>
                <a:effectLst/>
                <a:latin typeface="Lato" panose="020F0502020204030203" pitchFamily="34" charset="0"/>
              </a:rPr>
              <a:t>Once approved, the contacts will receive a login email from </a:t>
            </a:r>
            <a:r>
              <a:rPr lang="en-US" b="0" i="0" dirty="0" err="1">
                <a:solidFill>
                  <a:srgbClr val="454545"/>
                </a:solidFill>
                <a:effectLst/>
                <a:latin typeface="Lato" panose="020F0502020204030203" pitchFamily="34" charset="0"/>
              </a:rPr>
              <a:t>AAHomecare</a:t>
            </a:r>
            <a:r>
              <a:rPr lang="en-US" b="0" i="0" dirty="0">
                <a:solidFill>
                  <a:srgbClr val="454545"/>
                </a:solidFill>
                <a:effectLst/>
                <a:latin typeface="Lato" panose="020F0502020204030203" pitchFamily="34" charset="0"/>
              </a:rPr>
              <a:t> with the domain name from </a:t>
            </a:r>
            <a:r>
              <a:rPr lang="en-US" b="0" i="0" u="sng" dirty="0">
                <a:effectLst/>
                <a:latin typeface="Lato" panose="020F0502020204030203" pitchFamily="34" charset="0"/>
                <a:hlinkClick r:id="rId5"/>
              </a:rPr>
              <a:t>no-reply@notifications.copilot.com</a:t>
            </a:r>
            <a:r>
              <a:rPr lang="en-US" b="0" i="0" dirty="0">
                <a:solidFill>
                  <a:srgbClr val="454545"/>
                </a:solidFill>
                <a:effectLst/>
                <a:latin typeface="Lato" panose="020F0502020204030203" pitchFamily="34" charset="0"/>
              </a:rPr>
              <a:t> within 24-48 hours.</a:t>
            </a:r>
            <a:endParaRPr lang="en-US" dirty="0">
              <a:solidFill>
                <a:srgbClr val="454545"/>
              </a:solidFill>
              <a:latin typeface="Lato" panose="020F0502020204030203"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lang="en-US" b="1" dirty="0">
                <a:solidFill>
                  <a:prstClr val="black"/>
                </a:solidFill>
                <a:latin typeface="Lato" panose="020F0502020204030203" pitchFamily="34" charset="0"/>
                <a:ea typeface="Lato" panose="020F0502020204030203" pitchFamily="34" charset="0"/>
                <a:cs typeface="Lato" panose="020F0502020204030203" pitchFamily="34" charset="0"/>
              </a:rPr>
              <a:t>Questions?</a:t>
            </a:r>
            <a:r>
              <a:rPr lang="en-US" dirty="0">
                <a:solidFill>
                  <a:prstClr val="black"/>
                </a:solidFill>
                <a:latin typeface="Lato" panose="020F0502020204030203" pitchFamily="34" charset="0"/>
                <a:ea typeface="Lato" panose="020F0502020204030203" pitchFamily="34" charset="0"/>
                <a:cs typeface="Lato" panose="020F0502020204030203" pitchFamily="34" charset="0"/>
              </a:rPr>
              <a:t> </a:t>
            </a:r>
            <a:r>
              <a:rPr lang="en-US" b="0" i="0" u="sng" dirty="0">
                <a:effectLst/>
                <a:latin typeface="Lato" panose="020F0502020204030203" pitchFamily="34" charset="0"/>
                <a:hlinkClick r:id="rId6"/>
              </a:rPr>
              <a:t>katiem@aahomecare.org</a:t>
            </a:r>
            <a:r>
              <a:rPr lang="en-US" b="0" i="0" dirty="0">
                <a:solidFill>
                  <a:srgbClr val="454545"/>
                </a:solidFill>
                <a:effectLst/>
                <a:latin typeface="Lato" panose="020F0502020204030203" pitchFamily="34" charset="0"/>
              </a:rPr>
              <a:t>, </a:t>
            </a:r>
            <a:endParaRPr kumimoji="0" lang="en-US" b="0" i="0" u="none" strike="noStrike" kern="1200" cap="none" spc="0" normalizeH="0" baseline="0" noProof="0" dirty="0">
              <a:ln>
                <a:noFill/>
              </a:ln>
              <a:solidFill>
                <a:prstClr val="black"/>
              </a:solidFill>
              <a:effectLst/>
              <a:highlight>
                <a:srgbClr val="FFFF00"/>
              </a:highlight>
              <a:uLnTx/>
              <a:uFillTx/>
              <a:latin typeface="Lato" panose="020F0502020204030203" pitchFamily="34" charset="0"/>
              <a:ea typeface="Lato" panose="020F0502020204030203" pitchFamily="34" charset="0"/>
              <a:cs typeface="Lato" panose="020F0502020204030203" pitchFamily="34" charset="0"/>
            </a:endParaRPr>
          </a:p>
        </p:txBody>
      </p:sp>
      <p:pic>
        <p:nvPicPr>
          <p:cNvPr id="6" name="Picture 5">
            <a:extLst>
              <a:ext uri="{FF2B5EF4-FFF2-40B4-BE49-F238E27FC236}">
                <a16:creationId xmlns:a16="http://schemas.microsoft.com/office/drawing/2014/main" id="{7E7C0E37-3B0F-89E9-04DE-DB3DEFEF45B0}"/>
              </a:ext>
            </a:extLst>
          </p:cNvPr>
          <p:cNvPicPr>
            <a:picLocks noChangeAspect="1"/>
          </p:cNvPicPr>
          <p:nvPr/>
        </p:nvPicPr>
        <p:blipFill>
          <a:blip r:embed="rId7"/>
          <a:stretch>
            <a:fillRect/>
          </a:stretch>
        </p:blipFill>
        <p:spPr>
          <a:xfrm>
            <a:off x="5977181" y="1106816"/>
            <a:ext cx="5805041" cy="4904380"/>
          </a:xfrm>
          <a:prstGeom prst="rect">
            <a:avLst/>
          </a:prstGeom>
        </p:spPr>
      </p:pic>
    </p:spTree>
    <p:extLst>
      <p:ext uri="{BB962C8B-B14F-4D97-AF65-F5344CB8AC3E}">
        <p14:creationId xmlns:p14="http://schemas.microsoft.com/office/powerpoint/2010/main" val="22356914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7B8A9F-F41A-2404-309D-7B7178507A75}"/>
            </a:ext>
          </a:extLst>
        </p:cNvPr>
        <p:cNvGrpSpPr/>
        <p:nvPr/>
      </p:nvGrpSpPr>
      <p:grpSpPr>
        <a:xfrm>
          <a:off x="0" y="0"/>
          <a:ext cx="0" cy="0"/>
          <a:chOff x="0" y="0"/>
          <a:chExt cx="0" cy="0"/>
        </a:xfrm>
      </p:grpSpPr>
      <p:sp>
        <p:nvSpPr>
          <p:cNvPr id="37" name="Rectangle 36">
            <a:extLst>
              <a:ext uri="{FF2B5EF4-FFF2-40B4-BE49-F238E27FC236}">
                <a16:creationId xmlns:a16="http://schemas.microsoft.com/office/drawing/2014/main" id="{185FAF1D-188E-6C54-CD11-578C2594D4A5}"/>
              </a:ext>
            </a:extLst>
          </p:cNvPr>
          <p:cNvSpPr>
            <a:spLocks noGrp="1" noRot="1" noMove="1" noResize="1" noEditPoints="1" noAdjustHandles="1" noChangeArrowheads="1" noChangeShapeType="1"/>
          </p:cNvSpPr>
          <p:nvPr/>
        </p:nvSpPr>
        <p:spPr>
          <a:xfrm>
            <a:off x="0" y="1"/>
            <a:ext cx="12192000" cy="106532"/>
          </a:xfrm>
          <a:prstGeom prst="rect">
            <a:avLst/>
          </a:prstGeom>
          <a:solidFill>
            <a:srgbClr val="F7515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pic>
        <p:nvPicPr>
          <p:cNvPr id="38" name="Picture 37" descr="A blue and black logo&#10;&#10;Description automatically generated">
            <a:extLst>
              <a:ext uri="{FF2B5EF4-FFF2-40B4-BE49-F238E27FC236}">
                <a16:creationId xmlns:a16="http://schemas.microsoft.com/office/drawing/2014/main" id="{8C258E94-2020-8B47-7805-C377320A530B}"/>
              </a:ext>
            </a:extLst>
          </p:cNvPr>
          <p:cNvPicPr>
            <a:picLocks noGrp="1" noRot="1" noChangeAspect="1" noMove="1" noResize="1" noEditPoints="1" noAdjustHandles="1" noChangeArrowheads="1" noChangeShapeType="1" noCrop="1"/>
          </p:cNvPicPr>
          <p:nvPr/>
        </p:nvPicPr>
        <p:blipFill>
          <a:blip r:embed="rId3"/>
          <a:stretch>
            <a:fillRect/>
          </a:stretch>
        </p:blipFill>
        <p:spPr>
          <a:xfrm>
            <a:off x="200818" y="6399555"/>
            <a:ext cx="1882513" cy="321596"/>
          </a:xfrm>
          <a:prstGeom prst="rect">
            <a:avLst/>
          </a:prstGeom>
        </p:spPr>
      </p:pic>
      <p:sp>
        <p:nvSpPr>
          <p:cNvPr id="5" name="Text Placeholder 2">
            <a:extLst>
              <a:ext uri="{FF2B5EF4-FFF2-40B4-BE49-F238E27FC236}">
                <a16:creationId xmlns:a16="http://schemas.microsoft.com/office/drawing/2014/main" id="{86FAD028-0A51-3FAC-A381-820361301752}"/>
              </a:ext>
            </a:extLst>
          </p:cNvPr>
          <p:cNvSpPr txBox="1">
            <a:spLocks noGrp="1" noRot="1" noMove="1" noResize="1" noEditPoints="1" noAdjustHandles="1" noChangeArrowheads="1" noChangeShapeType="1"/>
          </p:cNvSpPr>
          <p:nvPr/>
        </p:nvSpPr>
        <p:spPr>
          <a:xfrm>
            <a:off x="1588" y="1495175"/>
            <a:ext cx="12188825" cy="4904380"/>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685800" marR="0" lvl="0" indent="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600" b="0" i="0" u="sng" strike="noStrike" kern="1200" cap="none" spc="0" normalizeH="0" baseline="0" noProof="0" dirty="0">
              <a:ln>
                <a:noFill/>
              </a:ln>
              <a:solidFill>
                <a:srgbClr val="FF5D52"/>
              </a:solidFill>
              <a:effectLst/>
              <a:uLnTx/>
              <a:uFillTx/>
              <a:latin typeface="Arial"/>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endParaRPr>
          </a:p>
          <a:p>
            <a:pPr marL="1028700" marR="0" lvl="0" indent="-342900" algn="l" defTabSz="914400" rtl="0" eaLnBrk="1" fontAlgn="auto" latinLnBrk="0" hangingPunct="1">
              <a:lnSpc>
                <a:spcPct val="100000"/>
              </a:lnSpc>
              <a:spcBef>
                <a:spcPts val="0"/>
              </a:spcBef>
              <a:spcAft>
                <a:spcPts val="0"/>
              </a:spcAft>
              <a:buClr>
                <a:prstClr val="black"/>
              </a:buClr>
              <a:buSzTx/>
              <a:buFont typeface="Arial" pitchFamily="34" charset="0"/>
              <a:buNone/>
              <a:tabLst/>
              <a:defRPr/>
            </a:pPr>
            <a:endParaRPr kumimoji="0" lang="en-US" sz="2200" b="0" i="0" u="sng" strike="noStrike" kern="1200" cap="none" spc="0" normalizeH="0" baseline="0" noProof="0" dirty="0">
              <a:ln>
                <a:noFill/>
              </a:ln>
              <a:solidFill>
                <a:prstClr val="black"/>
              </a:solidFill>
              <a:effectLst/>
              <a:uLnTx/>
              <a:uFillTx/>
              <a:latin typeface="Arial"/>
              <a:ea typeface="+mn-ea"/>
              <a:cs typeface="+mn-cs"/>
            </a:endParaRPr>
          </a:p>
        </p:txBody>
      </p:sp>
      <p:sp>
        <p:nvSpPr>
          <p:cNvPr id="11" name="Title 1">
            <a:extLst>
              <a:ext uri="{FF2B5EF4-FFF2-40B4-BE49-F238E27FC236}">
                <a16:creationId xmlns:a16="http://schemas.microsoft.com/office/drawing/2014/main" id="{2CCEE68D-A70D-2DCF-58A9-66AFD24D30FA}"/>
              </a:ext>
            </a:extLst>
          </p:cNvPr>
          <p:cNvSpPr txBox="1">
            <a:spLocks/>
          </p:cNvSpPr>
          <p:nvPr/>
        </p:nvSpPr>
        <p:spPr>
          <a:xfrm>
            <a:off x="200817" y="298326"/>
            <a:ext cx="11836011" cy="601788"/>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US" sz="3600" b="1" i="0" u="none" strike="noStrike" kern="1200" cap="none" spc="0" normalizeH="0" baseline="0" noProof="0" dirty="0">
                <a:ln>
                  <a:noFill/>
                </a:ln>
                <a:solidFill>
                  <a:srgbClr val="22417B"/>
                </a:solidFill>
                <a:effectLst/>
                <a:uLnTx/>
                <a:uFillTx/>
                <a:latin typeface="Lato" panose="020F0502020204030203" pitchFamily="34" charset="0"/>
                <a:ea typeface="Lato" panose="020F0502020204030203" pitchFamily="34" charset="0"/>
                <a:cs typeface="Lato" panose="020F0502020204030203" pitchFamily="34" charset="0"/>
              </a:rPr>
              <a:t>Portal FAQs:  </a:t>
            </a:r>
            <a:r>
              <a:rPr kumimoji="0" lang="en-US" sz="2800" b="1" i="0" u="sng" strike="noStrike" kern="1200" cap="none" spc="0" normalizeH="0" baseline="0" noProof="0" dirty="0">
                <a:ln>
                  <a:noFill/>
                </a:ln>
                <a:solidFill>
                  <a:srgbClr val="00B050"/>
                </a:solidFill>
                <a:effectLst/>
                <a:uLnTx/>
                <a:uFillTx/>
                <a:latin typeface="Lato" panose="020F0502020204030203" pitchFamily="34" charset="0"/>
                <a:ea typeface="Lato" panose="020F0502020204030203" pitchFamily="34" charset="0"/>
                <a:cs typeface="Lato" panose="020F0502020204030203" pitchFamily="34" charset="0"/>
              </a:rPr>
              <a:t>https://aahomecare.org/Payer-Transparency-Portal</a:t>
            </a:r>
            <a:endParaRPr kumimoji="0" lang="en-US" sz="2800" b="0" i="0" u="sng" strike="noStrike" kern="1200" cap="none" spc="0" normalizeH="0" baseline="0" noProof="0" dirty="0">
              <a:ln>
                <a:noFill/>
              </a:ln>
              <a:solidFill>
                <a:srgbClr val="00B050"/>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 name="Rectangle 7">
            <a:extLst>
              <a:ext uri="{FF2B5EF4-FFF2-40B4-BE49-F238E27FC236}">
                <a16:creationId xmlns:a16="http://schemas.microsoft.com/office/drawing/2014/main" id="{CA88879A-B5FD-FA36-4688-354EEF507E1B}"/>
              </a:ext>
            </a:extLst>
          </p:cNvPr>
          <p:cNvSpPr>
            <a:spLocks noGrp="1" noRot="1" noMove="1" noResize="1" noEditPoints="1" noAdjustHandles="1" noChangeArrowheads="1" noChangeShapeType="1"/>
          </p:cNvSpPr>
          <p:nvPr/>
        </p:nvSpPr>
        <p:spPr>
          <a:xfrm>
            <a:off x="8630653" y="3467679"/>
            <a:ext cx="962526" cy="2275392"/>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0" name="Rectangle 9">
            <a:extLst>
              <a:ext uri="{FF2B5EF4-FFF2-40B4-BE49-F238E27FC236}">
                <a16:creationId xmlns:a16="http://schemas.microsoft.com/office/drawing/2014/main" id="{F2C9D575-D4E5-75E5-8E51-64FF425D3916}"/>
              </a:ext>
            </a:extLst>
          </p:cNvPr>
          <p:cNvSpPr>
            <a:spLocks noGrp="1" noRot="1" noMove="1" noResize="1" noEditPoints="1" noAdjustHandles="1" noChangeArrowheads="1" noChangeShapeType="1"/>
          </p:cNvSpPr>
          <p:nvPr/>
        </p:nvSpPr>
        <p:spPr>
          <a:xfrm>
            <a:off x="8432534" y="3467679"/>
            <a:ext cx="198119" cy="141170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12" name="Rectangle 11">
            <a:extLst>
              <a:ext uri="{FF2B5EF4-FFF2-40B4-BE49-F238E27FC236}">
                <a16:creationId xmlns:a16="http://schemas.microsoft.com/office/drawing/2014/main" id="{EB9AF65F-D37A-8F29-FF2C-66A7C69E171C}"/>
              </a:ext>
            </a:extLst>
          </p:cNvPr>
          <p:cNvSpPr>
            <a:spLocks noGrp="1" noRot="1" noMove="1" noResize="1" noEditPoints="1" noAdjustHandles="1" noChangeArrowheads="1" noChangeShapeType="1"/>
          </p:cNvSpPr>
          <p:nvPr/>
        </p:nvSpPr>
        <p:spPr>
          <a:xfrm>
            <a:off x="8509819" y="4879385"/>
            <a:ext cx="1135626" cy="31062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rial"/>
              <a:ea typeface="+mn-ea"/>
              <a:cs typeface="+mn-cs"/>
            </a:endParaRPr>
          </a:p>
        </p:txBody>
      </p:sp>
      <p:sp>
        <p:nvSpPr>
          <p:cNvPr id="2" name="TextBox 1">
            <a:extLst>
              <a:ext uri="{FF2B5EF4-FFF2-40B4-BE49-F238E27FC236}">
                <a16:creationId xmlns:a16="http://schemas.microsoft.com/office/drawing/2014/main" id="{6E6545D6-7CAC-A16B-54A7-EB6835343ED8}"/>
              </a:ext>
            </a:extLst>
          </p:cNvPr>
          <p:cNvSpPr txBox="1"/>
          <p:nvPr/>
        </p:nvSpPr>
        <p:spPr>
          <a:xfrm>
            <a:off x="274320" y="930408"/>
            <a:ext cx="11991108" cy="5333768"/>
          </a:xfrm>
          <a:prstGeom prst="rect">
            <a:avLst/>
          </a:prstGeom>
          <a:noFill/>
        </p:spPr>
        <p:txBody>
          <a:bodyPr wrap="square" rtlCol="0">
            <a:spAutoFit/>
          </a:bodyPr>
          <a:lstStyle/>
          <a:p>
            <a:pPr marL="342900" marR="0" lvl="0" indent="-342900">
              <a:lnSpc>
                <a:spcPct val="107000"/>
              </a:lnSpc>
              <a:buFont typeface="Symbol" panose="05050102010706020507" pitchFamily="18" charset="2"/>
              <a:buChar char=""/>
            </a:pPr>
            <a:r>
              <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rPr>
              <a:t>Who can access the portal?</a:t>
            </a:r>
          </a:p>
          <a:p>
            <a:pPr marL="800100" lvl="1" indent="-342900">
              <a:lnSpc>
                <a:spcPct val="107000"/>
              </a:lnSpc>
              <a:buFont typeface="Symbol" panose="05050102010706020507" pitchFamily="18" charset="2"/>
              <a:buChar char=""/>
            </a:pPr>
            <a:r>
              <a:rPr lang="en-US" sz="2000" kern="100" dirty="0" err="1">
                <a:effectLst/>
                <a:latin typeface="Lato" panose="020F0502020204030203" pitchFamily="34" charset="0"/>
                <a:ea typeface="Lato" panose="020F0502020204030203" pitchFamily="34" charset="0"/>
                <a:cs typeface="Lato" panose="020F0502020204030203" pitchFamily="34" charset="0"/>
              </a:rPr>
              <a:t>AAHomecare</a:t>
            </a:r>
            <a:r>
              <a:rPr lang="en-US" sz="2000" kern="100" dirty="0">
                <a:effectLst/>
                <a:latin typeface="Lato" panose="020F0502020204030203" pitchFamily="34" charset="0"/>
                <a:ea typeface="Lato" panose="020F0502020204030203" pitchFamily="34" charset="0"/>
                <a:cs typeface="Lato" panose="020F0502020204030203" pitchFamily="34" charset="0"/>
              </a:rPr>
              <a:t> provider members  that provide product directly to consumers.  </a:t>
            </a:r>
          </a:p>
          <a:p>
            <a:pPr marL="342900" indent="-342900">
              <a:lnSpc>
                <a:spcPct val="107000"/>
              </a:lnSpc>
              <a:buFont typeface="Symbol" panose="05050102010706020507" pitchFamily="18" charset="2"/>
              <a:buChar char=""/>
            </a:pPr>
            <a:endPar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endParaRPr>
          </a:p>
          <a:p>
            <a:pPr marL="342900" indent="-342900">
              <a:lnSpc>
                <a:spcPct val="107000"/>
              </a:lnSpc>
              <a:buFont typeface="Symbol" panose="05050102010706020507" pitchFamily="18" charset="2"/>
              <a:buChar char=""/>
            </a:pPr>
            <a:r>
              <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rPr>
              <a:t>What data is included?</a:t>
            </a:r>
          </a:p>
          <a:p>
            <a:pPr marL="800100" lvl="1" indent="-342900">
              <a:lnSpc>
                <a:spcPct val="107000"/>
              </a:lnSpc>
              <a:buFont typeface="Symbol" panose="05050102010706020507" pitchFamily="18" charset="2"/>
              <a:buChar char=""/>
            </a:pPr>
            <a:r>
              <a:rPr lang="en-US" sz="2000" kern="100" dirty="0">
                <a:latin typeface="Lato" panose="020F0502020204030203" pitchFamily="34" charset="0"/>
                <a:ea typeface="Lato" panose="020F0502020204030203" pitchFamily="34" charset="0"/>
                <a:cs typeface="Lato" panose="020F0502020204030203" pitchFamily="34" charset="0"/>
              </a:rPr>
              <a:t>Commercial DME rate benchmarks, Medicare DME rates, and Payer Quality Ratings</a:t>
            </a:r>
          </a:p>
          <a:p>
            <a:pPr marL="342900" indent="-342900">
              <a:lnSpc>
                <a:spcPct val="107000"/>
              </a:lnSpc>
              <a:buFont typeface="Symbol" panose="05050102010706020507" pitchFamily="18" charset="2"/>
              <a:buChar char=""/>
            </a:pPr>
            <a:endPar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endParaRPr>
          </a:p>
          <a:p>
            <a:pPr marL="342900" indent="-342900">
              <a:lnSpc>
                <a:spcPct val="107000"/>
              </a:lnSpc>
              <a:buFont typeface="Symbol" panose="05050102010706020507" pitchFamily="18" charset="2"/>
              <a:buChar char=""/>
            </a:pPr>
            <a:r>
              <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rPr>
              <a:t>When will the data be refreshed?</a:t>
            </a:r>
          </a:p>
          <a:p>
            <a:pPr marL="800100" lvl="1" indent="-342900">
              <a:lnSpc>
                <a:spcPct val="107000"/>
              </a:lnSpc>
              <a:buFont typeface="Symbol" panose="05050102010706020507" pitchFamily="18" charset="2"/>
              <a:buChar char=""/>
            </a:pPr>
            <a:r>
              <a:rPr lang="en-US" sz="2000" kern="100" dirty="0">
                <a:latin typeface="Lato" panose="020F0502020204030203" pitchFamily="34" charset="0"/>
                <a:ea typeface="Lato" panose="020F0502020204030203" pitchFamily="34" charset="0"/>
                <a:cs typeface="Lato" panose="020F0502020204030203" pitchFamily="34" charset="0"/>
              </a:rPr>
              <a:t>The data will be update twice annually, dates to be determined.</a:t>
            </a:r>
          </a:p>
          <a:p>
            <a:pPr marL="800100" lvl="1" indent="-342900">
              <a:lnSpc>
                <a:spcPct val="107000"/>
              </a:lnSpc>
              <a:buFont typeface="Symbol" panose="05050102010706020507" pitchFamily="18" charset="2"/>
              <a:buChar char=""/>
            </a:pPr>
            <a:endPar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endParaRPr>
          </a:p>
          <a:p>
            <a:pPr marL="342900" indent="-342900">
              <a:lnSpc>
                <a:spcPct val="107000"/>
              </a:lnSpc>
              <a:buFont typeface="Symbol" panose="05050102010706020507" pitchFamily="18" charset="2"/>
              <a:buChar char=""/>
            </a:pPr>
            <a:r>
              <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rPr>
              <a:t>Wh</a:t>
            </a:r>
            <a:r>
              <a:rPr lang="en-US" sz="2000" b="1" kern="100" dirty="0">
                <a:solidFill>
                  <a:srgbClr val="FF0000"/>
                </a:solidFill>
                <a:latin typeface="Lato" panose="020F0502020204030203" pitchFamily="34" charset="0"/>
                <a:ea typeface="Lato" panose="020F0502020204030203" pitchFamily="34" charset="0"/>
                <a:cs typeface="Lato" panose="020F0502020204030203" pitchFamily="34" charset="0"/>
              </a:rPr>
              <a:t>o to contact if you have questions about the data?</a:t>
            </a:r>
          </a:p>
          <a:p>
            <a:pPr marL="800100" lvl="1" indent="-342900">
              <a:lnSpc>
                <a:spcPct val="107000"/>
              </a:lnSpc>
              <a:buFont typeface="Symbol" panose="05050102010706020507" pitchFamily="18" charset="2"/>
              <a:buChar char=""/>
            </a:pPr>
            <a:r>
              <a:rPr lang="en-US" sz="2000" kern="100" dirty="0">
                <a:effectLst/>
                <a:latin typeface="Lato" panose="020F0502020204030203" pitchFamily="34" charset="0"/>
                <a:ea typeface="Lato" panose="020F0502020204030203" pitchFamily="34" charset="0"/>
                <a:cs typeface="Lato" panose="020F0502020204030203" pitchFamily="34" charset="0"/>
              </a:rPr>
              <a:t>Use the “Conta</a:t>
            </a:r>
            <a:r>
              <a:rPr lang="en-US" sz="2000" kern="100" dirty="0">
                <a:latin typeface="Lato" panose="020F0502020204030203" pitchFamily="34" charset="0"/>
                <a:ea typeface="Lato" panose="020F0502020204030203" pitchFamily="34" charset="0"/>
                <a:cs typeface="Lato" panose="020F0502020204030203" pitchFamily="34" charset="0"/>
              </a:rPr>
              <a:t>ct </a:t>
            </a:r>
            <a:r>
              <a:rPr lang="en-US" sz="2000" kern="100" dirty="0" err="1">
                <a:latin typeface="Lato" panose="020F0502020204030203" pitchFamily="34" charset="0"/>
                <a:ea typeface="Lato" panose="020F0502020204030203" pitchFamily="34" charset="0"/>
                <a:cs typeface="Lato" panose="020F0502020204030203" pitchFamily="34" charset="0"/>
              </a:rPr>
              <a:t>Medlyze</a:t>
            </a:r>
            <a:r>
              <a:rPr lang="en-US" sz="2000" kern="100" dirty="0">
                <a:latin typeface="Lato" panose="020F0502020204030203" pitchFamily="34" charset="0"/>
                <a:ea typeface="Lato" panose="020F0502020204030203" pitchFamily="34" charset="0"/>
                <a:cs typeface="Lato" panose="020F0502020204030203" pitchFamily="34" charset="0"/>
              </a:rPr>
              <a:t>” tool in the left panel of the portal.</a:t>
            </a:r>
          </a:p>
          <a:p>
            <a:pPr marL="342900" indent="-342900">
              <a:lnSpc>
                <a:spcPct val="107000"/>
              </a:lnSpc>
              <a:buFont typeface="Symbol" panose="05050102010706020507" pitchFamily="18" charset="2"/>
              <a:buChar char=""/>
            </a:pPr>
            <a:endPar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endParaRPr>
          </a:p>
          <a:p>
            <a:pPr marL="342900" indent="-342900">
              <a:lnSpc>
                <a:spcPct val="107000"/>
              </a:lnSpc>
              <a:buFont typeface="Symbol" panose="05050102010706020507" pitchFamily="18" charset="2"/>
              <a:buChar char=""/>
            </a:pPr>
            <a:r>
              <a:rPr lang="en-US" sz="2000" b="1" kern="100" dirty="0">
                <a:solidFill>
                  <a:srgbClr val="FF0000"/>
                </a:solidFill>
                <a:effectLst/>
                <a:latin typeface="Lato" panose="020F0502020204030203" pitchFamily="34" charset="0"/>
                <a:ea typeface="Lato" panose="020F0502020204030203" pitchFamily="34" charset="0"/>
                <a:cs typeface="Lato" panose="020F0502020204030203" pitchFamily="34" charset="0"/>
              </a:rPr>
              <a:t>Who to contact for additional data, insight, and analysis for my company?</a:t>
            </a:r>
          </a:p>
          <a:p>
            <a:pPr marL="800100" lvl="1" indent="-342900">
              <a:lnSpc>
                <a:spcPct val="107000"/>
              </a:lnSpc>
              <a:buFont typeface="Symbol" panose="05050102010706020507" pitchFamily="18" charset="2"/>
              <a:buChar char=""/>
            </a:pPr>
            <a:r>
              <a:rPr lang="en-US" sz="2000" kern="100" dirty="0">
                <a:effectLst/>
                <a:latin typeface="Lato" panose="020F0502020204030203" pitchFamily="34" charset="0"/>
                <a:ea typeface="Lato" panose="020F0502020204030203" pitchFamily="34" charset="0"/>
                <a:cs typeface="Lato" panose="020F0502020204030203" pitchFamily="34" charset="0"/>
              </a:rPr>
              <a:t>Please reach out to </a:t>
            </a:r>
            <a:r>
              <a:rPr lang="en-US" sz="2000" kern="100" dirty="0" err="1">
                <a:effectLst/>
                <a:latin typeface="Lato" panose="020F0502020204030203" pitchFamily="34" charset="0"/>
                <a:ea typeface="Lato" panose="020F0502020204030203" pitchFamily="34" charset="0"/>
                <a:cs typeface="Lato" panose="020F0502020204030203" pitchFamily="34" charset="0"/>
              </a:rPr>
              <a:t>Medlyze</a:t>
            </a:r>
            <a:r>
              <a:rPr lang="en-US" sz="2000" kern="100" dirty="0">
                <a:effectLst/>
                <a:latin typeface="Lato" panose="020F0502020204030203" pitchFamily="34" charset="0"/>
                <a:ea typeface="Lato" panose="020F0502020204030203" pitchFamily="34" charset="0"/>
                <a:cs typeface="Lato" panose="020F0502020204030203" pitchFamily="34" charset="0"/>
              </a:rPr>
              <a:t>, our partner for the Payer Transparency Data Portal, if you would like additional insights or analysis for your company. You can use the “Contact </a:t>
            </a:r>
            <a:r>
              <a:rPr lang="en-US" sz="2000" kern="100" dirty="0" err="1">
                <a:effectLst/>
                <a:latin typeface="Lato" panose="020F0502020204030203" pitchFamily="34" charset="0"/>
                <a:ea typeface="Lato" panose="020F0502020204030203" pitchFamily="34" charset="0"/>
                <a:cs typeface="Lato" panose="020F0502020204030203" pitchFamily="34" charset="0"/>
              </a:rPr>
              <a:t>Medlyze</a:t>
            </a:r>
            <a:r>
              <a:rPr lang="en-US" sz="2000" kern="100" dirty="0">
                <a:effectLst/>
                <a:latin typeface="Lato" panose="020F0502020204030203" pitchFamily="34" charset="0"/>
                <a:ea typeface="Lato" panose="020F0502020204030203" pitchFamily="34" charset="0"/>
                <a:cs typeface="Lato" panose="020F0502020204030203" pitchFamily="34" charset="0"/>
              </a:rPr>
              <a:t>” option in the left panel or visit www.medlyze.com.</a:t>
            </a:r>
          </a:p>
        </p:txBody>
      </p:sp>
    </p:spTree>
    <p:extLst>
      <p:ext uri="{BB962C8B-B14F-4D97-AF65-F5344CB8AC3E}">
        <p14:creationId xmlns:p14="http://schemas.microsoft.com/office/powerpoint/2010/main" val="11632995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0EE58-12C0-706A-D683-AB944F01AF8F}"/>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2A207E8A-1A63-0A6A-780E-96CE0F358C48}"/>
              </a:ext>
            </a:extLst>
          </p:cNvPr>
          <p:cNvSpPr>
            <a:spLocks noGrp="1"/>
          </p:cNvSpPr>
          <p:nvPr>
            <p:ph type="body" sz="quarter" idx="10"/>
          </p:nvPr>
        </p:nvSpPr>
        <p:spPr/>
        <p:txBody>
          <a:bodyPr>
            <a:normAutofit/>
          </a:bodyPr>
          <a:lstStyle/>
          <a:p>
            <a:pPr marL="0" indent="0">
              <a:buNone/>
            </a:pPr>
            <a:r>
              <a:rPr lang="en-US" dirty="0"/>
              <a:t>Contracting Best Practices</a:t>
            </a:r>
          </a:p>
        </p:txBody>
      </p:sp>
    </p:spTree>
    <p:extLst>
      <p:ext uri="{BB962C8B-B14F-4D97-AF65-F5344CB8AC3E}">
        <p14:creationId xmlns:p14="http://schemas.microsoft.com/office/powerpoint/2010/main" val="20780333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81A1C948-04AF-9421-F8AA-E907595F84E8}"/>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6" name="Object 5" hidden="1">
                        <a:extLst>
                          <a:ext uri="{FF2B5EF4-FFF2-40B4-BE49-F238E27FC236}">
                            <a16:creationId xmlns:a16="http://schemas.microsoft.com/office/drawing/2014/main" id="{81A1C948-04AF-9421-F8AA-E907595F84E8}"/>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sp>
        <p:nvSpPr>
          <p:cNvPr id="2" name="Title 1">
            <a:extLst>
              <a:ext uri="{FF2B5EF4-FFF2-40B4-BE49-F238E27FC236}">
                <a16:creationId xmlns:a16="http://schemas.microsoft.com/office/drawing/2014/main" id="{36366D42-F265-A9CD-ABE5-875690FBE9B4}"/>
              </a:ext>
            </a:extLst>
          </p:cNvPr>
          <p:cNvSpPr>
            <a:spLocks noGrp="1"/>
          </p:cNvSpPr>
          <p:nvPr>
            <p:ph type="title"/>
          </p:nvPr>
        </p:nvSpPr>
        <p:spPr/>
        <p:txBody>
          <a:bodyPr vert="horz"/>
          <a:lstStyle/>
          <a:p>
            <a:r>
              <a:rPr lang="en-US" b="1" dirty="0">
                <a:solidFill>
                  <a:srgbClr val="002060"/>
                </a:solidFill>
              </a:rPr>
              <a:t>Contract Management: Storage &amp; Access</a:t>
            </a:r>
          </a:p>
        </p:txBody>
      </p:sp>
      <p:sp>
        <p:nvSpPr>
          <p:cNvPr id="9" name="TextBox 8">
            <a:extLst>
              <a:ext uri="{FF2B5EF4-FFF2-40B4-BE49-F238E27FC236}">
                <a16:creationId xmlns:a16="http://schemas.microsoft.com/office/drawing/2014/main" id="{BF5497AB-FCFE-F519-00C0-9341CCBAA67D}"/>
              </a:ext>
            </a:extLst>
          </p:cNvPr>
          <p:cNvSpPr txBox="1"/>
          <p:nvPr/>
        </p:nvSpPr>
        <p:spPr>
          <a:xfrm>
            <a:off x="5916707" y="1549103"/>
            <a:ext cx="6185647" cy="882127"/>
          </a:xfrm>
          <a:prstGeom prst="rect">
            <a:avLst/>
          </a:prstGeom>
          <a:noFill/>
        </p:spPr>
        <p:txBody>
          <a:bodyPr wrap="square" lIns="0" tIns="0" rIns="0" bIns="0" rtlCol="0">
            <a:noAutofit/>
          </a:bodyPr>
          <a:lstStyle/>
          <a:p>
            <a:pPr algn="l"/>
            <a:r>
              <a:rPr lang="en-US" dirty="0"/>
              <a:t>Where are your contracts housed?</a:t>
            </a:r>
          </a:p>
          <a:p>
            <a:pPr marL="742932" lvl="1" indent="-285744">
              <a:buFont typeface="Arial" panose="020B0604020202020204" pitchFamily="34" charset="0"/>
              <a:buChar char="•"/>
            </a:pPr>
            <a:r>
              <a:rPr lang="en-US" dirty="0"/>
              <a:t>Hard copies should be scanned and stored digitally.</a:t>
            </a:r>
          </a:p>
          <a:p>
            <a:pPr algn="l"/>
            <a:endParaRPr lang="en-US" dirty="0"/>
          </a:p>
          <a:p>
            <a:pPr lvl="2"/>
            <a:endParaRPr lang="en-US" dirty="0"/>
          </a:p>
          <a:p>
            <a:pPr marL="742932" lvl="1" indent="-285744">
              <a:buFont typeface="Arial" panose="020B0604020202020204" pitchFamily="34" charset="0"/>
              <a:buChar char="•"/>
            </a:pPr>
            <a:endParaRPr lang="en-US" dirty="0"/>
          </a:p>
          <a:p>
            <a:pPr marL="285744" indent="-285744">
              <a:buFontTx/>
              <a:buChar char="-"/>
            </a:pPr>
            <a:endParaRPr lang="en-US" dirty="0"/>
          </a:p>
          <a:p>
            <a:pPr algn="l"/>
            <a:endParaRPr lang="en-US" dirty="0"/>
          </a:p>
          <a:p>
            <a:pPr algn="l"/>
            <a:endParaRPr lang="en-US" dirty="0"/>
          </a:p>
        </p:txBody>
      </p:sp>
      <p:sp>
        <p:nvSpPr>
          <p:cNvPr id="30" name="TextBox 29">
            <a:extLst>
              <a:ext uri="{FF2B5EF4-FFF2-40B4-BE49-F238E27FC236}">
                <a16:creationId xmlns:a16="http://schemas.microsoft.com/office/drawing/2014/main" id="{FA16D518-F742-DF29-76B3-47CC4AF2F39A}"/>
              </a:ext>
            </a:extLst>
          </p:cNvPr>
          <p:cNvSpPr txBox="1"/>
          <p:nvPr/>
        </p:nvSpPr>
        <p:spPr>
          <a:xfrm>
            <a:off x="5899523" y="2640499"/>
            <a:ext cx="6196404" cy="1468923"/>
          </a:xfrm>
          <a:prstGeom prst="rect">
            <a:avLst/>
          </a:prstGeom>
          <a:noFill/>
        </p:spPr>
        <p:txBody>
          <a:bodyPr wrap="square" lIns="0" tIns="0" rIns="0" bIns="0" rtlCol="0">
            <a:noAutofit/>
          </a:bodyPr>
          <a:lstStyle/>
          <a:p>
            <a:pPr algn="l"/>
            <a:r>
              <a:rPr lang="en-US" dirty="0"/>
              <a:t>Who has access to your contracts?</a:t>
            </a:r>
          </a:p>
          <a:p>
            <a:pPr marL="742932" lvl="1" indent="-285744">
              <a:buFont typeface="Arial" panose="020B0604020202020204" pitchFamily="34" charset="0"/>
              <a:buChar char="•"/>
            </a:pPr>
            <a:r>
              <a:rPr lang="en-US" dirty="0"/>
              <a:t>Ensure key staff &amp; leadership can access contract details.</a:t>
            </a:r>
          </a:p>
          <a:p>
            <a:pPr marL="1200121" lvl="2" indent="-285744">
              <a:buFontTx/>
              <a:buChar char="-"/>
            </a:pPr>
            <a:r>
              <a:rPr lang="en-US" dirty="0"/>
              <a:t>Contract managers</a:t>
            </a:r>
          </a:p>
          <a:p>
            <a:pPr marL="1200121" lvl="2" indent="-285744">
              <a:buFontTx/>
              <a:buChar char="-"/>
            </a:pPr>
            <a:r>
              <a:rPr lang="en-US" dirty="0"/>
              <a:t>Key RCM staff</a:t>
            </a:r>
          </a:p>
        </p:txBody>
      </p:sp>
      <p:grpSp>
        <p:nvGrpSpPr>
          <p:cNvPr id="4" name="Group 3">
            <a:extLst>
              <a:ext uri="{FF2B5EF4-FFF2-40B4-BE49-F238E27FC236}">
                <a16:creationId xmlns:a16="http://schemas.microsoft.com/office/drawing/2014/main" id="{254E9980-789B-67E5-6388-3BEBE1FFB904}"/>
              </a:ext>
            </a:extLst>
          </p:cNvPr>
          <p:cNvGrpSpPr/>
          <p:nvPr/>
        </p:nvGrpSpPr>
        <p:grpSpPr>
          <a:xfrm>
            <a:off x="342894" y="1733092"/>
            <a:ext cx="4171277" cy="4195033"/>
            <a:chOff x="508299" y="1710915"/>
            <a:chExt cx="3958366" cy="3958366"/>
          </a:xfrm>
        </p:grpSpPr>
        <p:pic>
          <p:nvPicPr>
            <p:cNvPr id="5" name="Picture 4">
              <a:extLst>
                <a:ext uri="{FF2B5EF4-FFF2-40B4-BE49-F238E27FC236}">
                  <a16:creationId xmlns:a16="http://schemas.microsoft.com/office/drawing/2014/main" id="{73BF6FC8-64FA-9C4B-CC2B-C99631E62E28}"/>
                </a:ext>
              </a:extLst>
            </p:cNvPr>
            <p:cNvPicPr>
              <a:picLocks noChangeAspect="1"/>
            </p:cNvPicPr>
            <p:nvPr/>
          </p:nvPicPr>
          <p:blipFill>
            <a:blip r:embed="rId6">
              <a:clrChange>
                <a:clrFrom>
                  <a:srgbClr val="FFFFFF"/>
                </a:clrFrom>
                <a:clrTo>
                  <a:srgbClr val="FFFFFF">
                    <a:alpha val="0"/>
                  </a:srgbClr>
                </a:clrTo>
              </a:clrChange>
            </a:blip>
            <a:stretch>
              <a:fillRect/>
            </a:stretch>
          </p:blipFill>
          <p:spPr>
            <a:xfrm>
              <a:off x="508299" y="1710915"/>
              <a:ext cx="3958366" cy="3958366"/>
            </a:xfrm>
            <a:prstGeom prst="rect">
              <a:avLst/>
            </a:prstGeom>
          </p:spPr>
        </p:pic>
        <p:sp>
          <p:nvSpPr>
            <p:cNvPr id="7" name="TextBox 6">
              <a:extLst>
                <a:ext uri="{FF2B5EF4-FFF2-40B4-BE49-F238E27FC236}">
                  <a16:creationId xmlns:a16="http://schemas.microsoft.com/office/drawing/2014/main" id="{ECBBC189-75DD-82DA-8434-026D7EB4EF35}"/>
                </a:ext>
              </a:extLst>
            </p:cNvPr>
            <p:cNvSpPr txBox="1"/>
            <p:nvPr/>
          </p:nvSpPr>
          <p:spPr>
            <a:xfrm>
              <a:off x="1070135" y="2301483"/>
              <a:ext cx="2248348" cy="3033657"/>
            </a:xfrm>
            <a:prstGeom prst="rect">
              <a:avLst/>
            </a:prstGeom>
            <a:noFill/>
            <a:ln>
              <a:noFill/>
            </a:ln>
          </p:spPr>
          <p:txBody>
            <a:bodyPr wrap="square" lIns="0" tIns="0" rIns="0" bIns="0" rtlCol="0">
              <a:noAutofit/>
            </a:bodyPr>
            <a:lstStyle/>
            <a:p>
              <a:pPr algn="ctr"/>
              <a:r>
                <a:rPr lang="en-US" dirty="0"/>
                <a:t>Contract Key Metrics</a:t>
              </a:r>
            </a:p>
            <a:p>
              <a:pPr algn="ctr"/>
              <a:r>
                <a:rPr lang="en-US" dirty="0"/>
                <a:t>Cover Sheet</a:t>
              </a:r>
            </a:p>
            <a:p>
              <a:r>
                <a:rPr lang="en-US" sz="1400" dirty="0"/>
                <a:t> </a:t>
              </a:r>
            </a:p>
            <a:p>
              <a:pPr marL="742932" lvl="1" indent="-285744">
                <a:buFont typeface="Wingdings" panose="05000000000000000000" pitchFamily="2" charset="2"/>
                <a:buChar char="ü"/>
              </a:pPr>
              <a:r>
                <a:rPr lang="en-US" sz="1400" dirty="0"/>
                <a:t>Eff Date</a:t>
              </a:r>
            </a:p>
            <a:p>
              <a:pPr marL="742932" lvl="1" indent="-285744">
                <a:buFont typeface="Wingdings" panose="05000000000000000000" pitchFamily="2" charset="2"/>
                <a:buChar char="ü"/>
              </a:pPr>
              <a:r>
                <a:rPr lang="en-US" sz="1400" dirty="0"/>
                <a:t>Renewal Date</a:t>
              </a:r>
            </a:p>
            <a:p>
              <a:pPr marL="742932" lvl="1" indent="-285744">
                <a:buFont typeface="Wingdings" panose="05000000000000000000" pitchFamily="2" charset="2"/>
                <a:buChar char="ü"/>
              </a:pPr>
              <a:r>
                <a:rPr lang="en-US" sz="1400" dirty="0"/>
                <a:t>Renewal Method</a:t>
              </a:r>
            </a:p>
            <a:p>
              <a:pPr marL="742932" lvl="1" indent="-285744">
                <a:buFont typeface="Wingdings" panose="05000000000000000000" pitchFamily="2" charset="2"/>
                <a:buChar char="ü"/>
              </a:pPr>
              <a:r>
                <a:rPr lang="en-US" sz="1400" dirty="0"/>
                <a:t>Filing Limits</a:t>
              </a:r>
            </a:p>
            <a:p>
              <a:pPr marL="742932" lvl="1" indent="-285744">
                <a:buFont typeface="Wingdings" panose="05000000000000000000" pitchFamily="2" charset="2"/>
                <a:buChar char="ü"/>
              </a:pPr>
              <a:r>
                <a:rPr lang="en-US" sz="1400" dirty="0"/>
                <a:t>Payment Terms</a:t>
              </a:r>
            </a:p>
            <a:p>
              <a:pPr marL="742932" lvl="1" indent="-285744">
                <a:buFont typeface="Wingdings" panose="05000000000000000000" pitchFamily="2" charset="2"/>
                <a:buChar char="ü"/>
              </a:pPr>
              <a:r>
                <a:rPr lang="en-US" sz="1400" dirty="0"/>
                <a:t>Fee Schedule </a:t>
              </a:r>
            </a:p>
            <a:p>
              <a:pPr marL="742932" lvl="1" indent="-285744">
                <a:buFont typeface="Wingdings" panose="05000000000000000000" pitchFamily="2" charset="2"/>
                <a:buChar char="ü"/>
              </a:pPr>
              <a:r>
                <a:rPr lang="en-US" sz="1400" dirty="0"/>
                <a:t>Audit Limits</a:t>
              </a:r>
            </a:p>
            <a:p>
              <a:pPr marL="742932" lvl="1" indent="-285744">
                <a:buFont typeface="Wingdings" panose="05000000000000000000" pitchFamily="2" charset="2"/>
                <a:buChar char="ü"/>
              </a:pPr>
              <a:r>
                <a:rPr lang="en-US" sz="1400" dirty="0"/>
                <a:t>Termination</a:t>
              </a:r>
            </a:p>
            <a:p>
              <a:pPr marL="742932" lvl="1" indent="-285744">
                <a:buFont typeface="Wingdings" panose="05000000000000000000" pitchFamily="2" charset="2"/>
                <a:buChar char="ü"/>
              </a:pPr>
              <a:r>
                <a:rPr lang="en-US" sz="1400" dirty="0"/>
                <a:t>Etc.</a:t>
              </a:r>
            </a:p>
            <a:p>
              <a:pPr marL="742932" lvl="1" indent="-285744">
                <a:buFont typeface="Wingdings" panose="05000000000000000000" pitchFamily="2" charset="2"/>
                <a:buChar char="ü"/>
              </a:pPr>
              <a:endParaRPr lang="en-US" sz="1400" dirty="0"/>
            </a:p>
            <a:p>
              <a:pPr marL="285744" indent="-285744">
                <a:buFont typeface="Wingdings" panose="05000000000000000000" pitchFamily="2" charset="2"/>
                <a:buChar char="ü"/>
              </a:pPr>
              <a:endParaRPr lang="en-US" dirty="0"/>
            </a:p>
          </p:txBody>
        </p:sp>
      </p:grpSp>
      <p:sp>
        <p:nvSpPr>
          <p:cNvPr id="10" name="TextBox 9">
            <a:extLst>
              <a:ext uri="{FF2B5EF4-FFF2-40B4-BE49-F238E27FC236}">
                <a16:creationId xmlns:a16="http://schemas.microsoft.com/office/drawing/2014/main" id="{5CE49393-0D79-3F5F-C7BC-FA280648BEDD}"/>
              </a:ext>
            </a:extLst>
          </p:cNvPr>
          <p:cNvSpPr txBox="1"/>
          <p:nvPr/>
        </p:nvSpPr>
        <p:spPr>
          <a:xfrm>
            <a:off x="5911328" y="4260815"/>
            <a:ext cx="6196404" cy="2096163"/>
          </a:xfrm>
          <a:prstGeom prst="rect">
            <a:avLst/>
          </a:prstGeom>
          <a:noFill/>
        </p:spPr>
        <p:txBody>
          <a:bodyPr wrap="square" lIns="0" tIns="0" rIns="0" bIns="0" rtlCol="0">
            <a:noAutofit/>
          </a:bodyPr>
          <a:lstStyle/>
          <a:p>
            <a:r>
              <a:rPr lang="en-US" dirty="0"/>
              <a:t>What are your key contract metrics?</a:t>
            </a:r>
          </a:p>
          <a:p>
            <a:pPr marL="742932" lvl="1" indent="-285744">
              <a:buFont typeface="Arial" panose="020B0604020202020204" pitchFamily="34" charset="0"/>
              <a:buChar char="•"/>
            </a:pPr>
            <a:r>
              <a:rPr lang="en-US" dirty="0"/>
              <a:t>Effective &amp; renewal dates</a:t>
            </a:r>
          </a:p>
          <a:p>
            <a:pPr marL="742932" lvl="1" indent="-285744">
              <a:buFont typeface="Arial" panose="020B0604020202020204" pitchFamily="34" charset="0"/>
              <a:buChar char="•"/>
            </a:pPr>
            <a:r>
              <a:rPr lang="en-US" dirty="0"/>
              <a:t>Payment terms</a:t>
            </a:r>
          </a:p>
          <a:p>
            <a:pPr marL="742932" lvl="1" indent="-285744">
              <a:buFont typeface="Arial" panose="020B0604020202020204" pitchFamily="34" charset="0"/>
              <a:buChar char="•"/>
            </a:pPr>
            <a:r>
              <a:rPr lang="en-US" dirty="0"/>
              <a:t>Filing limits</a:t>
            </a:r>
          </a:p>
          <a:p>
            <a:r>
              <a:rPr lang="en-US" dirty="0"/>
              <a:t>Consider a contract cover sheet to quickly identify your key metrics. </a:t>
            </a:r>
          </a:p>
          <a:p>
            <a:pPr marL="742932" lvl="1" indent="-285744">
              <a:buFont typeface="Arial" panose="020B0604020202020204" pitchFamily="34" charset="0"/>
              <a:buChar char="•"/>
            </a:pPr>
            <a:endParaRPr lang="en-US" dirty="0"/>
          </a:p>
        </p:txBody>
      </p:sp>
      <p:pic>
        <p:nvPicPr>
          <p:cNvPr id="11" name="Picture 10" descr="A blue and black logo&#10;&#10;Description automatically generated">
            <a:extLst>
              <a:ext uri="{FF2B5EF4-FFF2-40B4-BE49-F238E27FC236}">
                <a16:creationId xmlns:a16="http://schemas.microsoft.com/office/drawing/2014/main" id="{CDDABF00-6393-AC35-663B-C7FA2984D76E}"/>
              </a:ext>
            </a:extLst>
          </p:cNvPr>
          <p:cNvPicPr/>
          <p:nvPr/>
        </p:nvPicPr>
        <p:blipFill>
          <a:blip r:embed="rId7"/>
          <a:stretch>
            <a:fillRect/>
          </a:stretch>
        </p:blipFill>
        <p:spPr>
          <a:xfrm>
            <a:off x="200818" y="6399555"/>
            <a:ext cx="1882513" cy="321596"/>
          </a:xfrm>
          <a:prstGeom prst="rect">
            <a:avLst/>
          </a:prstGeom>
        </p:spPr>
      </p:pic>
    </p:spTree>
    <p:extLst>
      <p:ext uri="{BB962C8B-B14F-4D97-AF65-F5344CB8AC3E}">
        <p14:creationId xmlns:p14="http://schemas.microsoft.com/office/powerpoint/2010/main" val="9519096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ppt_w</p:attrName>
                                        </p:attrNameLst>
                                      </p:cBhvr>
                                      <p:tavLst>
                                        <p:tav tm="0" fmla="#ppt_w*sin(2.5*pi*$)">
                                          <p:val>
                                            <p:fltVal val="0"/>
                                          </p:val>
                                        </p:tav>
                                        <p:tav tm="100000">
                                          <p:val>
                                            <p:fltVal val="1"/>
                                          </p:val>
                                        </p:tav>
                                      </p:tavLst>
                                    </p:anim>
                                    <p:anim calcmode="lin" valueType="num">
                                      <p:cBhvr>
                                        <p:cTn id="9" dur="1000" fill="hold"/>
                                        <p:tgtEl>
                                          <p:spTgt spid="4"/>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5" hidden="1">
            <a:extLst>
              <a:ext uri="{FF2B5EF4-FFF2-40B4-BE49-F238E27FC236}">
                <a16:creationId xmlns:a16="http://schemas.microsoft.com/office/drawing/2014/main" id="{0F098583-695C-E2D0-2A5A-24C893D5D18C}"/>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6" name="Object 5" hidden="1">
                        <a:extLst>
                          <a:ext uri="{FF2B5EF4-FFF2-40B4-BE49-F238E27FC236}">
                            <a16:creationId xmlns:a16="http://schemas.microsoft.com/office/drawing/2014/main" id="{0F098583-695C-E2D0-2A5A-24C893D5D18C}"/>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12" name="Picture 11" descr="Hourglass and a calendar">
            <a:extLst>
              <a:ext uri="{FF2B5EF4-FFF2-40B4-BE49-F238E27FC236}">
                <a16:creationId xmlns:a16="http://schemas.microsoft.com/office/drawing/2014/main" id="{BF26FB08-7D5F-9F5B-6331-053279F80E0F}"/>
              </a:ext>
            </a:extLst>
          </p:cNvPr>
          <p:cNvPicPr>
            <a:picLocks noChangeAspect="1"/>
          </p:cNvPicPr>
          <p:nvPr/>
        </p:nvPicPr>
        <p:blipFill>
          <a:blip r:embed="rId6">
            <a:alphaModFix amt="25000"/>
            <a:extLst>
              <a:ext uri="{28A0092B-C50C-407E-A947-70E740481C1C}">
                <a14:useLocalDpi xmlns:a14="http://schemas.microsoft.com/office/drawing/2010/main" val="0"/>
              </a:ext>
            </a:extLst>
          </a:blip>
          <a:stretch>
            <a:fillRect/>
          </a:stretch>
        </p:blipFill>
        <p:spPr>
          <a:xfrm>
            <a:off x="1954985" y="14385"/>
            <a:ext cx="10237015" cy="6858000"/>
          </a:xfrm>
          <a:prstGeom prst="rect">
            <a:avLst/>
          </a:prstGeom>
        </p:spPr>
      </p:pic>
      <p:sp>
        <p:nvSpPr>
          <p:cNvPr id="3" name="Text Placeholder 2">
            <a:extLst>
              <a:ext uri="{FF2B5EF4-FFF2-40B4-BE49-F238E27FC236}">
                <a16:creationId xmlns:a16="http://schemas.microsoft.com/office/drawing/2014/main" id="{AAF3055C-D5F1-B101-CFED-1FF0D4D6D943}"/>
              </a:ext>
            </a:extLst>
          </p:cNvPr>
          <p:cNvSpPr>
            <a:spLocks noGrp="1"/>
          </p:cNvSpPr>
          <p:nvPr>
            <p:ph type="body" sz="quarter" idx="17"/>
          </p:nvPr>
        </p:nvSpPr>
        <p:spPr>
          <a:xfrm>
            <a:off x="727075" y="1636713"/>
            <a:ext cx="10794365" cy="4572000"/>
          </a:xfrm>
        </p:spPr>
        <p:txBody>
          <a:bodyPr/>
          <a:lstStyle/>
          <a:p>
            <a:pPr marL="0" indent="0">
              <a:buNone/>
            </a:pPr>
            <a:r>
              <a:rPr lang="da-DK" sz="2133" dirty="0"/>
              <a:t>Contract review should begin well ahead of the renewal date. </a:t>
            </a:r>
          </a:p>
          <a:p>
            <a:pPr marL="0" indent="0">
              <a:buNone/>
            </a:pPr>
            <a:r>
              <a:rPr lang="da-DK" sz="2133" dirty="0"/>
              <a:t>How far ahead may vary based on key variables</a:t>
            </a:r>
          </a:p>
          <a:p>
            <a:pPr marL="0" indent="0" algn="ctr">
              <a:buNone/>
            </a:pPr>
            <a:endParaRPr lang="da-DK" sz="2133" dirty="0"/>
          </a:p>
          <a:p>
            <a:pPr lvl="1"/>
            <a:r>
              <a:rPr lang="da-DK" sz="2133" dirty="0"/>
              <a:t>Contract term: 5 year renewal term vs annual renewal</a:t>
            </a:r>
          </a:p>
          <a:p>
            <a:pPr lvl="1"/>
            <a:r>
              <a:rPr lang="da-DK" sz="2133" dirty="0"/>
              <a:t>Payor: How strong is your relationship? How accessible is the payor?</a:t>
            </a:r>
          </a:p>
          <a:p>
            <a:pPr lvl="1"/>
            <a:r>
              <a:rPr lang="en-US" sz="2133" dirty="0"/>
              <a:t>Intermediaries</a:t>
            </a:r>
            <a:r>
              <a:rPr lang="da-DK" sz="2133" dirty="0"/>
              <a:t>: Do you contract direct with the payor or through a TPA?</a:t>
            </a:r>
          </a:p>
          <a:p>
            <a:pPr lvl="1"/>
            <a:r>
              <a:rPr lang="da-DK" sz="2133" dirty="0"/>
              <a:t>Terms to negotiate: Contract language, payment terms, rates etc.</a:t>
            </a:r>
          </a:p>
          <a:p>
            <a:pPr lvl="1"/>
            <a:endParaRPr lang="da-DK" sz="2133" dirty="0"/>
          </a:p>
          <a:p>
            <a:pPr marL="0" indent="0">
              <a:buNone/>
            </a:pPr>
            <a:r>
              <a:rPr lang="da-DK" sz="2133" dirty="0"/>
              <a:t> Rates:</a:t>
            </a:r>
          </a:p>
          <a:p>
            <a:r>
              <a:rPr lang="da-DK" sz="2133" dirty="0"/>
              <a:t>Are the current rates acceptable?</a:t>
            </a:r>
          </a:p>
          <a:p>
            <a:pPr lvl="1">
              <a:buFontTx/>
              <a:buChar char="-"/>
            </a:pPr>
            <a:r>
              <a:rPr lang="da-DK" sz="2133" dirty="0"/>
              <a:t>Do you have an established baseline for your products?</a:t>
            </a:r>
          </a:p>
          <a:p>
            <a:pPr lvl="2">
              <a:buNone/>
            </a:pPr>
            <a:r>
              <a:rPr lang="da-DK" sz="2133" dirty="0"/>
              <a:t>               - Min rate / Target Rate </a:t>
            </a:r>
          </a:p>
          <a:p>
            <a:pPr marL="285744" lvl="2" indent="-285744"/>
            <a:endParaRPr lang="da-DK" sz="2133" dirty="0"/>
          </a:p>
          <a:p>
            <a:pPr marL="285744" lvl="2" indent="-285744"/>
            <a:endParaRPr lang="da-DK" sz="1800" dirty="0"/>
          </a:p>
        </p:txBody>
      </p:sp>
      <p:sp>
        <p:nvSpPr>
          <p:cNvPr id="9" name="TextBox 8">
            <a:extLst>
              <a:ext uri="{FF2B5EF4-FFF2-40B4-BE49-F238E27FC236}">
                <a16:creationId xmlns:a16="http://schemas.microsoft.com/office/drawing/2014/main" id="{FEA3DA3A-38DE-507E-DE00-73B11FC48A04}"/>
              </a:ext>
            </a:extLst>
          </p:cNvPr>
          <p:cNvSpPr txBox="1"/>
          <p:nvPr/>
        </p:nvSpPr>
        <p:spPr>
          <a:xfrm>
            <a:off x="341759" y="492724"/>
            <a:ext cx="12188824" cy="646331"/>
          </a:xfrm>
          <a:prstGeom prst="rect">
            <a:avLst/>
          </a:prstGeom>
          <a:noFill/>
        </p:spPr>
        <p:txBody>
          <a:bodyPr wrap="square" rtlCol="0">
            <a:spAutoFit/>
          </a:bodyPr>
          <a:lstStyle/>
          <a:p>
            <a:r>
              <a:rPr lang="en-US" sz="3600" b="1" dirty="0">
                <a:solidFill>
                  <a:srgbClr val="002060"/>
                </a:solidFill>
              </a:rPr>
              <a:t>Contract Management: </a:t>
            </a:r>
            <a:r>
              <a:rPr lang="da-DK" sz="3600" b="1" dirty="0">
                <a:solidFill>
                  <a:srgbClr val="002060"/>
                </a:solidFill>
              </a:rPr>
              <a:t>Timing &amp; Renewals</a:t>
            </a:r>
            <a:endParaRPr lang="en-US" sz="3600" b="1" dirty="0">
              <a:solidFill>
                <a:srgbClr val="002060"/>
              </a:solidFill>
            </a:endParaRPr>
          </a:p>
        </p:txBody>
      </p:sp>
      <p:pic>
        <p:nvPicPr>
          <p:cNvPr id="2" name="Picture 1" descr="A blue and black logo&#10;&#10;Description automatically generated">
            <a:extLst>
              <a:ext uri="{FF2B5EF4-FFF2-40B4-BE49-F238E27FC236}">
                <a16:creationId xmlns:a16="http://schemas.microsoft.com/office/drawing/2014/main" id="{80A24DBA-749C-80E8-A8EE-E8354EA26074}"/>
              </a:ext>
            </a:extLst>
          </p:cNvPr>
          <p:cNvPicPr/>
          <p:nvPr/>
        </p:nvPicPr>
        <p:blipFill>
          <a:blip r:embed="rId7"/>
          <a:stretch>
            <a:fillRect/>
          </a:stretch>
        </p:blipFill>
        <p:spPr>
          <a:xfrm>
            <a:off x="200818" y="6399555"/>
            <a:ext cx="1882513" cy="321596"/>
          </a:xfrm>
          <a:prstGeom prst="rect">
            <a:avLst/>
          </a:prstGeom>
        </p:spPr>
      </p:pic>
    </p:spTree>
    <p:extLst>
      <p:ext uri="{BB962C8B-B14F-4D97-AF65-F5344CB8AC3E}">
        <p14:creationId xmlns:p14="http://schemas.microsoft.com/office/powerpoint/2010/main" val="35254102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4A48610D-87BE-2656-AC3B-6C923A6DA914}"/>
              </a:ext>
            </a:extLst>
          </p:cNvPr>
          <p:cNvSpPr txBox="1"/>
          <p:nvPr/>
        </p:nvSpPr>
        <p:spPr>
          <a:xfrm>
            <a:off x="963386" y="390813"/>
            <a:ext cx="12188824" cy="646331"/>
          </a:xfrm>
          <a:prstGeom prst="rect">
            <a:avLst/>
          </a:prstGeom>
          <a:noFill/>
        </p:spPr>
        <p:txBody>
          <a:bodyPr wrap="square" rtlCol="0">
            <a:spAutoFit/>
          </a:bodyPr>
          <a:lstStyle/>
          <a:p>
            <a:r>
              <a:rPr lang="en-US" sz="3600" b="1" dirty="0">
                <a:solidFill>
                  <a:srgbClr val="002060"/>
                </a:solidFill>
              </a:rPr>
              <a:t>Contract Management: </a:t>
            </a:r>
            <a:r>
              <a:rPr lang="da-DK" sz="3600" b="1" dirty="0">
                <a:solidFill>
                  <a:srgbClr val="002060"/>
                </a:solidFill>
              </a:rPr>
              <a:t>Contract Review</a:t>
            </a:r>
            <a:endParaRPr lang="en-US" sz="3600" b="1" dirty="0">
              <a:solidFill>
                <a:srgbClr val="002060"/>
              </a:solidFill>
            </a:endParaRPr>
          </a:p>
        </p:txBody>
      </p:sp>
      <p:graphicFrame>
        <p:nvGraphicFramePr>
          <p:cNvPr id="8" name="Object 7" hidden="1">
            <a:extLst>
              <a:ext uri="{FF2B5EF4-FFF2-40B4-BE49-F238E27FC236}">
                <a16:creationId xmlns:a16="http://schemas.microsoft.com/office/drawing/2014/main" id="{5CE02C26-272B-6979-1EC5-2FA62D1285DA}"/>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8" name="Object 7" hidden="1">
                        <a:extLst>
                          <a:ext uri="{FF2B5EF4-FFF2-40B4-BE49-F238E27FC236}">
                            <a16:creationId xmlns:a16="http://schemas.microsoft.com/office/drawing/2014/main" id="{5CE02C26-272B-6979-1EC5-2FA62D1285DA}"/>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7" name="Picture 6">
            <a:extLst>
              <a:ext uri="{FF2B5EF4-FFF2-40B4-BE49-F238E27FC236}">
                <a16:creationId xmlns:a16="http://schemas.microsoft.com/office/drawing/2014/main" id="{9F9794C1-E47C-D92A-D0E5-DF1C12B04B4F}"/>
              </a:ext>
            </a:extLst>
          </p:cNvPr>
          <p:cNvPicPr>
            <a:picLocks noChangeAspect="1"/>
          </p:cNvPicPr>
          <p:nvPr/>
        </p:nvPicPr>
        <p:blipFill>
          <a:blip r:embed="rId6"/>
          <a:stretch>
            <a:fillRect/>
          </a:stretch>
        </p:blipFill>
        <p:spPr>
          <a:xfrm>
            <a:off x="18582" y="0"/>
            <a:ext cx="12192000" cy="6857999"/>
          </a:xfrm>
          <a:prstGeom prst="rect">
            <a:avLst/>
          </a:prstGeom>
        </p:spPr>
      </p:pic>
      <p:sp>
        <p:nvSpPr>
          <p:cNvPr id="3" name="Content Placeholder 2">
            <a:extLst>
              <a:ext uri="{FF2B5EF4-FFF2-40B4-BE49-F238E27FC236}">
                <a16:creationId xmlns:a16="http://schemas.microsoft.com/office/drawing/2014/main" id="{30009BFC-7974-0B19-71E3-0EF3E97923F1}"/>
              </a:ext>
            </a:extLst>
          </p:cNvPr>
          <p:cNvSpPr>
            <a:spLocks noGrp="1"/>
          </p:cNvSpPr>
          <p:nvPr>
            <p:ph sz="quarter" idx="13"/>
          </p:nvPr>
        </p:nvSpPr>
        <p:spPr>
          <a:xfrm>
            <a:off x="705320" y="1879237"/>
            <a:ext cx="3336925" cy="4571999"/>
          </a:xfrm>
        </p:spPr>
        <p:txBody>
          <a:bodyPr/>
          <a:lstStyle/>
          <a:p>
            <a:pPr marL="0" indent="0" algn="ctr">
              <a:buNone/>
            </a:pPr>
            <a:r>
              <a:rPr lang="en-US" dirty="0"/>
              <a:t>Perform 360 review of payor to identify potential problem areas.</a:t>
            </a:r>
          </a:p>
          <a:p>
            <a:r>
              <a:rPr lang="en-US" dirty="0"/>
              <a:t>New order intake:</a:t>
            </a:r>
          </a:p>
          <a:p>
            <a:pPr lvl="1"/>
            <a:r>
              <a:rPr lang="en-US" dirty="0"/>
              <a:t>Systems &amp; processes</a:t>
            </a:r>
          </a:p>
          <a:p>
            <a:pPr lvl="1"/>
            <a:r>
              <a:rPr lang="en-US" dirty="0"/>
              <a:t>Prior authorizations</a:t>
            </a:r>
          </a:p>
          <a:p>
            <a:pPr lvl="1"/>
            <a:r>
              <a:rPr lang="en-US" dirty="0"/>
              <a:t>Clinical requirements</a:t>
            </a:r>
          </a:p>
          <a:p>
            <a:r>
              <a:rPr lang="en-US" dirty="0"/>
              <a:t>Claims Processing:</a:t>
            </a:r>
          </a:p>
          <a:p>
            <a:pPr lvl="1"/>
            <a:r>
              <a:rPr lang="en-US" dirty="0"/>
              <a:t>Filing limits</a:t>
            </a:r>
          </a:p>
          <a:p>
            <a:pPr lvl="1"/>
            <a:r>
              <a:rPr lang="en-US" dirty="0"/>
              <a:t>Claims transmission &amp; verification</a:t>
            </a:r>
          </a:p>
          <a:p>
            <a:pPr lvl="1"/>
            <a:r>
              <a:rPr lang="en-US" dirty="0"/>
              <a:t>Denial rates</a:t>
            </a:r>
          </a:p>
          <a:p>
            <a:r>
              <a:rPr lang="en-US" dirty="0"/>
              <a:t>Payment:</a:t>
            </a:r>
          </a:p>
          <a:p>
            <a:pPr lvl="1"/>
            <a:r>
              <a:rPr lang="en-US" dirty="0"/>
              <a:t>Mailed checks</a:t>
            </a:r>
          </a:p>
          <a:p>
            <a:pPr lvl="1"/>
            <a:r>
              <a:rPr lang="en-US" dirty="0"/>
              <a:t>Credit / Debit payments</a:t>
            </a:r>
          </a:p>
          <a:p>
            <a:endParaRPr lang="en-US" dirty="0"/>
          </a:p>
        </p:txBody>
      </p:sp>
      <p:sp>
        <p:nvSpPr>
          <p:cNvPr id="4" name="Content Placeholder 3">
            <a:extLst>
              <a:ext uri="{FF2B5EF4-FFF2-40B4-BE49-F238E27FC236}">
                <a16:creationId xmlns:a16="http://schemas.microsoft.com/office/drawing/2014/main" id="{F0488805-464C-FC83-C901-741D3ED9AB19}"/>
              </a:ext>
            </a:extLst>
          </p:cNvPr>
          <p:cNvSpPr>
            <a:spLocks noGrp="1"/>
          </p:cNvSpPr>
          <p:nvPr>
            <p:ph sz="quarter" idx="15"/>
          </p:nvPr>
        </p:nvSpPr>
        <p:spPr>
          <a:xfrm>
            <a:off x="4430528" y="1888344"/>
            <a:ext cx="3336925" cy="4755007"/>
          </a:xfrm>
        </p:spPr>
        <p:txBody>
          <a:bodyPr/>
          <a:lstStyle/>
          <a:p>
            <a:pPr marL="0" indent="0" algn="ctr">
              <a:buNone/>
            </a:pPr>
            <a:r>
              <a:rPr lang="en-US" dirty="0"/>
              <a:t>Review overall value of contract to organization.</a:t>
            </a:r>
          </a:p>
          <a:p>
            <a:pPr marL="0" indent="0" algn="ctr">
              <a:buNone/>
            </a:pPr>
            <a:endParaRPr lang="en-US" dirty="0"/>
          </a:p>
          <a:p>
            <a:r>
              <a:rPr lang="en-US" dirty="0"/>
              <a:t>Est market share: Number of covered lives in plan / your enrolled patients.</a:t>
            </a:r>
          </a:p>
          <a:p>
            <a:r>
              <a:rPr lang="en-US" dirty="0"/>
              <a:t>Number of patients referred by key clinicians / practices / facilities.</a:t>
            </a:r>
          </a:p>
          <a:p>
            <a:endParaRPr lang="en-US" dirty="0"/>
          </a:p>
        </p:txBody>
      </p:sp>
      <p:sp>
        <p:nvSpPr>
          <p:cNvPr id="5" name="Content Placeholder 4">
            <a:extLst>
              <a:ext uri="{FF2B5EF4-FFF2-40B4-BE49-F238E27FC236}">
                <a16:creationId xmlns:a16="http://schemas.microsoft.com/office/drawing/2014/main" id="{A9A16833-FE69-4150-5B32-10AD8DC8884F}"/>
              </a:ext>
            </a:extLst>
          </p:cNvPr>
          <p:cNvSpPr>
            <a:spLocks noGrp="1"/>
          </p:cNvSpPr>
          <p:nvPr>
            <p:ph sz="quarter" idx="14"/>
          </p:nvPr>
        </p:nvSpPr>
        <p:spPr>
          <a:xfrm>
            <a:off x="8155736" y="1888344"/>
            <a:ext cx="3338511" cy="4572000"/>
          </a:xfrm>
        </p:spPr>
        <p:txBody>
          <a:bodyPr/>
          <a:lstStyle/>
          <a:p>
            <a:pPr marL="0" indent="0" algn="ctr">
              <a:buNone/>
            </a:pPr>
            <a:r>
              <a:rPr lang="en-US" dirty="0"/>
              <a:t>Review contract payment terms and current profit margins on product lines.</a:t>
            </a:r>
          </a:p>
          <a:p>
            <a:r>
              <a:rPr lang="en-US" dirty="0"/>
              <a:t>How do rates compare to other payors in region?</a:t>
            </a:r>
          </a:p>
          <a:p>
            <a:r>
              <a:rPr lang="en-US" dirty="0"/>
              <a:t>Is contract tied to Medicare / Medicaid fee schedules?</a:t>
            </a:r>
          </a:p>
          <a:p>
            <a:r>
              <a:rPr lang="en-US" dirty="0"/>
              <a:t>Does contract include periodic adjustments (CPI)?</a:t>
            </a:r>
          </a:p>
          <a:p>
            <a:r>
              <a:rPr lang="en-US" dirty="0"/>
              <a:t>How have your acquisition &amp; operating costs changed since last negotiation?</a:t>
            </a:r>
          </a:p>
          <a:p>
            <a:r>
              <a:rPr lang="en-US" dirty="0"/>
              <a:t>Have you identified a target &amp; min profit margin % </a:t>
            </a:r>
          </a:p>
          <a:p>
            <a:endParaRPr lang="en-US" dirty="0"/>
          </a:p>
        </p:txBody>
      </p:sp>
      <p:sp>
        <p:nvSpPr>
          <p:cNvPr id="10" name="TextBox 9">
            <a:extLst>
              <a:ext uri="{FF2B5EF4-FFF2-40B4-BE49-F238E27FC236}">
                <a16:creationId xmlns:a16="http://schemas.microsoft.com/office/drawing/2014/main" id="{03ABCAC1-4F8C-41E7-9156-F55EDBECAA24}"/>
              </a:ext>
            </a:extLst>
          </p:cNvPr>
          <p:cNvSpPr txBox="1"/>
          <p:nvPr/>
        </p:nvSpPr>
        <p:spPr>
          <a:xfrm>
            <a:off x="744071" y="1520233"/>
            <a:ext cx="3336925" cy="539432"/>
          </a:xfrm>
          <a:prstGeom prst="rect">
            <a:avLst/>
          </a:prstGeom>
          <a:noFill/>
        </p:spPr>
        <p:txBody>
          <a:bodyPr wrap="square" lIns="0" tIns="0" rIns="0" bIns="0" rtlCol="0">
            <a:noAutofit/>
          </a:bodyPr>
          <a:lstStyle/>
          <a:p>
            <a:pPr algn="ctr"/>
            <a:r>
              <a:rPr lang="en-US" b="1" dirty="0"/>
              <a:t>Payor Performance</a:t>
            </a:r>
          </a:p>
        </p:txBody>
      </p:sp>
      <p:sp>
        <p:nvSpPr>
          <p:cNvPr id="11" name="TextBox 10">
            <a:extLst>
              <a:ext uri="{FF2B5EF4-FFF2-40B4-BE49-F238E27FC236}">
                <a16:creationId xmlns:a16="http://schemas.microsoft.com/office/drawing/2014/main" id="{479FBA48-F48F-344E-50F8-63D19FB2E80E}"/>
              </a:ext>
            </a:extLst>
          </p:cNvPr>
          <p:cNvSpPr txBox="1"/>
          <p:nvPr/>
        </p:nvSpPr>
        <p:spPr>
          <a:xfrm>
            <a:off x="4446120" y="1520233"/>
            <a:ext cx="3336925" cy="539432"/>
          </a:xfrm>
          <a:prstGeom prst="rect">
            <a:avLst/>
          </a:prstGeom>
          <a:noFill/>
        </p:spPr>
        <p:txBody>
          <a:bodyPr wrap="square" lIns="0" tIns="0" rIns="0" bIns="0" rtlCol="0">
            <a:noAutofit/>
          </a:bodyPr>
          <a:lstStyle/>
          <a:p>
            <a:pPr algn="ctr"/>
            <a:r>
              <a:rPr lang="en-US" b="1" dirty="0"/>
              <a:t>Contract Impact</a:t>
            </a:r>
          </a:p>
        </p:txBody>
      </p:sp>
      <p:sp>
        <p:nvSpPr>
          <p:cNvPr id="13" name="TextBox 12">
            <a:extLst>
              <a:ext uri="{FF2B5EF4-FFF2-40B4-BE49-F238E27FC236}">
                <a16:creationId xmlns:a16="http://schemas.microsoft.com/office/drawing/2014/main" id="{4EEA5D5C-B9E5-F9F3-D502-89160E573BAA}"/>
              </a:ext>
            </a:extLst>
          </p:cNvPr>
          <p:cNvSpPr txBox="1"/>
          <p:nvPr/>
        </p:nvSpPr>
        <p:spPr>
          <a:xfrm>
            <a:off x="8052815" y="1533352"/>
            <a:ext cx="3336925" cy="539432"/>
          </a:xfrm>
          <a:prstGeom prst="rect">
            <a:avLst/>
          </a:prstGeom>
          <a:noFill/>
        </p:spPr>
        <p:txBody>
          <a:bodyPr wrap="square" lIns="0" tIns="0" rIns="0" bIns="0" rtlCol="0">
            <a:noAutofit/>
          </a:bodyPr>
          <a:lstStyle/>
          <a:p>
            <a:pPr algn="ctr"/>
            <a:r>
              <a:rPr lang="en-US" b="1" dirty="0"/>
              <a:t>Financial</a:t>
            </a:r>
          </a:p>
        </p:txBody>
      </p:sp>
      <p:pic>
        <p:nvPicPr>
          <p:cNvPr id="2" name="Picture 1" descr="A blue and black logo&#10;&#10;Description automatically generated">
            <a:extLst>
              <a:ext uri="{FF2B5EF4-FFF2-40B4-BE49-F238E27FC236}">
                <a16:creationId xmlns:a16="http://schemas.microsoft.com/office/drawing/2014/main" id="{EAF7B2DB-0474-20FC-5A90-4902BF6D1546}"/>
              </a:ext>
            </a:extLst>
          </p:cNvPr>
          <p:cNvPicPr/>
          <p:nvPr/>
        </p:nvPicPr>
        <p:blipFill>
          <a:blip r:embed="rId7"/>
          <a:stretch>
            <a:fillRect/>
          </a:stretch>
        </p:blipFill>
        <p:spPr>
          <a:xfrm>
            <a:off x="101066" y="6528681"/>
            <a:ext cx="1882513" cy="321596"/>
          </a:xfrm>
          <a:prstGeom prst="rect">
            <a:avLst/>
          </a:prstGeom>
        </p:spPr>
      </p:pic>
    </p:spTree>
    <p:extLst>
      <p:ext uri="{BB962C8B-B14F-4D97-AF65-F5344CB8AC3E}">
        <p14:creationId xmlns:p14="http://schemas.microsoft.com/office/powerpoint/2010/main" val="102168540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6CB5F9EA-8F85-E84C-953A-0081A6B5C7E9}"/>
              </a:ext>
            </a:extLst>
          </p:cNvPr>
          <p:cNvSpPr txBox="1"/>
          <p:nvPr/>
        </p:nvSpPr>
        <p:spPr>
          <a:xfrm>
            <a:off x="432261" y="413353"/>
            <a:ext cx="12188824" cy="646331"/>
          </a:xfrm>
          <a:prstGeom prst="rect">
            <a:avLst/>
          </a:prstGeom>
          <a:noFill/>
        </p:spPr>
        <p:txBody>
          <a:bodyPr wrap="square" rtlCol="0">
            <a:spAutoFit/>
          </a:bodyPr>
          <a:lstStyle/>
          <a:p>
            <a:r>
              <a:rPr lang="en-US" sz="3600" b="1" dirty="0">
                <a:solidFill>
                  <a:srgbClr val="002060"/>
                </a:solidFill>
              </a:rPr>
              <a:t>Negotiation: The Time is Now</a:t>
            </a:r>
          </a:p>
        </p:txBody>
      </p:sp>
      <p:graphicFrame>
        <p:nvGraphicFramePr>
          <p:cNvPr id="9" name="think-cell data - do not delete" hidden="1">
            <a:extLst>
              <a:ext uri="{FF2B5EF4-FFF2-40B4-BE49-F238E27FC236}">
                <a16:creationId xmlns:a16="http://schemas.microsoft.com/office/drawing/2014/main" id="{9EED5B0B-B3B4-400A-B367-C07121EC365C}"/>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9" name="think-cell data - do not delete" hidden="1">
                        <a:extLst>
                          <a:ext uri="{FF2B5EF4-FFF2-40B4-BE49-F238E27FC236}">
                            <a16:creationId xmlns:a16="http://schemas.microsoft.com/office/drawing/2014/main" id="{9EED5B0B-B3B4-400A-B367-C07121EC365C}"/>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3" name="Picture 2">
            <a:extLst>
              <a:ext uri="{FF2B5EF4-FFF2-40B4-BE49-F238E27FC236}">
                <a16:creationId xmlns:a16="http://schemas.microsoft.com/office/drawing/2014/main" id="{D2871A10-F975-0897-9965-09A3905FE111}"/>
              </a:ext>
            </a:extLst>
          </p:cNvPr>
          <p:cNvPicPr>
            <a:picLocks noChangeAspect="1"/>
          </p:cNvPicPr>
          <p:nvPr/>
        </p:nvPicPr>
        <p:blipFill>
          <a:blip r:embed="rId6"/>
          <a:stretch>
            <a:fillRect/>
          </a:stretch>
        </p:blipFill>
        <p:spPr>
          <a:xfrm flipH="1">
            <a:off x="0" y="-159243"/>
            <a:ext cx="12582137" cy="7905931"/>
          </a:xfrm>
          <a:prstGeom prst="rect">
            <a:avLst/>
          </a:prstGeom>
        </p:spPr>
      </p:pic>
      <p:sp>
        <p:nvSpPr>
          <p:cNvPr id="2" name="Slide Number Placeholder 1">
            <a:extLst>
              <a:ext uri="{FF2B5EF4-FFF2-40B4-BE49-F238E27FC236}">
                <a16:creationId xmlns:a16="http://schemas.microsoft.com/office/drawing/2014/main" id="{E0397B1E-C156-4F24-8BAB-03AB5C995D5C}"/>
              </a:ext>
            </a:extLst>
          </p:cNvPr>
          <p:cNvSpPr>
            <a:spLocks noGrp="1"/>
          </p:cNvSpPr>
          <p:nvPr>
            <p:ph type="sldNum" sz="quarter" idx="12"/>
          </p:nvPr>
        </p:nvSpPr>
        <p:spPr/>
        <p:txBody>
          <a:bodyPr/>
          <a:lstStyle/>
          <a:p>
            <a:endParaRPr lang="en-GB" dirty="0"/>
          </a:p>
        </p:txBody>
      </p:sp>
      <p:sp>
        <p:nvSpPr>
          <p:cNvPr id="6" name="TextBox 5">
            <a:extLst>
              <a:ext uri="{FF2B5EF4-FFF2-40B4-BE49-F238E27FC236}">
                <a16:creationId xmlns:a16="http://schemas.microsoft.com/office/drawing/2014/main" id="{88D5C945-253D-43B2-85CF-DE73FEE77874}"/>
              </a:ext>
            </a:extLst>
          </p:cNvPr>
          <p:cNvSpPr txBox="1"/>
          <p:nvPr/>
        </p:nvSpPr>
        <p:spPr>
          <a:xfrm>
            <a:off x="780159" y="1282765"/>
            <a:ext cx="4730751" cy="4105184"/>
          </a:xfrm>
          <a:prstGeom prst="rect">
            <a:avLst/>
          </a:prstGeom>
          <a:noFill/>
        </p:spPr>
        <p:txBody>
          <a:bodyPr wrap="square" lIns="0" tIns="0" rIns="0" bIns="0" rtlCol="0">
            <a:noAutofit/>
          </a:bodyPr>
          <a:lstStyle/>
          <a:p>
            <a:pPr algn="ctr"/>
            <a:r>
              <a:rPr lang="en-US" sz="3200" b="1" dirty="0"/>
              <a:t>Medicare</a:t>
            </a:r>
            <a:r>
              <a:rPr lang="en-US" sz="3200" dirty="0"/>
              <a:t> </a:t>
            </a:r>
          </a:p>
          <a:p>
            <a:pPr marL="285744" indent="-285744">
              <a:buFont typeface="Arial" panose="020B0604020202020204" pitchFamily="34" charset="0"/>
              <a:buChar char="•"/>
            </a:pPr>
            <a:r>
              <a:rPr lang="it-IT" dirty="0"/>
              <a:t>2025 Medicare CPIU Increase 2.9%</a:t>
            </a:r>
          </a:p>
          <a:p>
            <a:pPr marL="285744" indent="-285744">
              <a:buFont typeface="Arial" panose="020B0604020202020204" pitchFamily="34" charset="0"/>
              <a:buChar char="•"/>
            </a:pPr>
            <a:r>
              <a:rPr lang="it-IT" dirty="0"/>
              <a:t>2024 Medicare CPIU Increase 2.6%</a:t>
            </a:r>
          </a:p>
          <a:p>
            <a:pPr marL="285744" indent="-285744">
              <a:buFont typeface="Arial" panose="020B0604020202020204" pitchFamily="34" charset="0"/>
              <a:buChar char="•"/>
            </a:pPr>
            <a:r>
              <a:rPr lang="en-US" dirty="0"/>
              <a:t>2023 Medicare CPIU Increase </a:t>
            </a:r>
            <a:r>
              <a:rPr lang="en-US" dirty="0">
                <a:ea typeface="Calibri" panose="020F0502020204030204" pitchFamily="34" charset="0"/>
              </a:rPr>
              <a:t>8.7%</a:t>
            </a:r>
            <a:r>
              <a:rPr lang="en-US" baseline="30000" dirty="0">
                <a:ea typeface="Calibri" panose="020F0502020204030204" pitchFamily="34" charset="0"/>
              </a:rPr>
              <a:t>1</a:t>
            </a:r>
          </a:p>
          <a:p>
            <a:pPr marL="285744" indent="-285744">
              <a:buFont typeface="Arial" panose="020B0604020202020204" pitchFamily="34" charset="0"/>
              <a:buChar char="•"/>
            </a:pPr>
            <a:r>
              <a:rPr lang="en-US" dirty="0">
                <a:ea typeface="Calibri" panose="020F0502020204030204" pitchFamily="34" charset="0"/>
              </a:rPr>
              <a:t>2022 </a:t>
            </a:r>
            <a:r>
              <a:rPr lang="en-US" dirty="0"/>
              <a:t>Medicare CPIU Increase 5.1</a:t>
            </a:r>
            <a:r>
              <a:rPr lang="en-US" dirty="0">
                <a:ea typeface="Calibri" panose="020F0502020204030204" pitchFamily="34" charset="0"/>
              </a:rPr>
              <a:t>%</a:t>
            </a:r>
            <a:r>
              <a:rPr lang="en-US" baseline="30000" dirty="0">
                <a:ea typeface="Calibri" panose="020F0502020204030204" pitchFamily="34" charset="0"/>
              </a:rPr>
              <a:t>2</a:t>
            </a:r>
          </a:p>
          <a:p>
            <a:pPr marL="285744" indent="-285744">
              <a:buFont typeface="Arial" panose="020B0604020202020204" pitchFamily="34" charset="0"/>
              <a:buChar char="•"/>
            </a:pPr>
            <a:r>
              <a:rPr lang="en-US" dirty="0">
                <a:ea typeface="Calibri" panose="020F0502020204030204" pitchFamily="34" charset="0"/>
              </a:rPr>
              <a:t>2021 Medicare CPIU Increase 0.2%</a:t>
            </a:r>
            <a:r>
              <a:rPr lang="en-US" baseline="30000" dirty="0">
                <a:ea typeface="Calibri" panose="020F0502020204030204" pitchFamily="34" charset="0"/>
              </a:rPr>
              <a:t>3</a:t>
            </a:r>
          </a:p>
          <a:p>
            <a:pPr marL="285744" indent="-285744">
              <a:buFont typeface="Arial" panose="020B0604020202020204" pitchFamily="34" charset="0"/>
              <a:buChar char="•"/>
            </a:pPr>
            <a:r>
              <a:rPr lang="en-US" dirty="0">
                <a:ea typeface="Calibri" panose="020F0502020204030204" pitchFamily="34" charset="0"/>
              </a:rPr>
              <a:t>2020 Medicare CPIU Increase 0.9%</a:t>
            </a:r>
            <a:r>
              <a:rPr lang="en-US" baseline="30000" dirty="0">
                <a:ea typeface="Calibri" panose="020F0502020204030204" pitchFamily="34" charset="0"/>
              </a:rPr>
              <a:t>4</a:t>
            </a:r>
          </a:p>
          <a:p>
            <a:pPr marL="285744" indent="-285744" algn="ctr">
              <a:buFont typeface="Arial" panose="020B0604020202020204" pitchFamily="34" charset="0"/>
              <a:buChar char="•"/>
            </a:pPr>
            <a:endParaRPr lang="en-US" dirty="0">
              <a:ea typeface="Calibri" panose="020F0502020204030204" pitchFamily="34" charset="0"/>
            </a:endParaRPr>
          </a:p>
          <a:p>
            <a:endParaRPr lang="en-US" dirty="0">
              <a:latin typeface="Arial" panose="020B0604020202020204" pitchFamily="34" charset="0"/>
              <a:ea typeface="Calibri" panose="020F0502020204030204" pitchFamily="34" charset="0"/>
            </a:endParaRPr>
          </a:p>
          <a:p>
            <a:pPr marL="285744" indent="-285744">
              <a:buFont typeface="Arial" panose="020B0604020202020204" pitchFamily="34" charset="0"/>
              <a:buChar char="•"/>
            </a:pPr>
            <a:endParaRPr lang="en-US" dirty="0">
              <a:latin typeface="Arial" panose="020B0604020202020204" pitchFamily="34" charset="0"/>
              <a:ea typeface="Calibri" panose="020F0502020204030204" pitchFamily="34" charset="0"/>
            </a:endParaRPr>
          </a:p>
          <a:p>
            <a:pPr marL="285744" indent="-285744">
              <a:buFont typeface="Arial" panose="020B0604020202020204" pitchFamily="34" charset="0"/>
              <a:buChar char="•"/>
            </a:pPr>
            <a:endParaRPr lang="en-US" dirty="0">
              <a:latin typeface="Arial" panose="020B0604020202020204" pitchFamily="34" charset="0"/>
              <a:ea typeface="Calibri" panose="020F0502020204030204" pitchFamily="34" charset="0"/>
            </a:endParaRPr>
          </a:p>
          <a:p>
            <a:pPr marL="285744" indent="-285744">
              <a:buFont typeface="Arial" panose="020B0604020202020204" pitchFamily="34" charset="0"/>
              <a:buChar char="•"/>
            </a:pPr>
            <a:endParaRPr lang="en-US" dirty="0"/>
          </a:p>
        </p:txBody>
      </p:sp>
      <p:sp>
        <p:nvSpPr>
          <p:cNvPr id="8" name="TextBox 7">
            <a:extLst>
              <a:ext uri="{FF2B5EF4-FFF2-40B4-BE49-F238E27FC236}">
                <a16:creationId xmlns:a16="http://schemas.microsoft.com/office/drawing/2014/main" id="{89EB2063-DF5C-4CDB-9261-1726EC86A05C}"/>
              </a:ext>
            </a:extLst>
          </p:cNvPr>
          <p:cNvSpPr txBox="1"/>
          <p:nvPr/>
        </p:nvSpPr>
        <p:spPr>
          <a:xfrm>
            <a:off x="6291068" y="1282765"/>
            <a:ext cx="4902200" cy="2900453"/>
          </a:xfrm>
          <a:prstGeom prst="rect">
            <a:avLst/>
          </a:prstGeom>
          <a:noFill/>
        </p:spPr>
        <p:txBody>
          <a:bodyPr wrap="square" lIns="0" tIns="0" rIns="0" bIns="0" rtlCol="0">
            <a:noAutofit/>
          </a:bodyPr>
          <a:lstStyle/>
          <a:p>
            <a:pPr algn="ctr"/>
            <a:r>
              <a:rPr lang="en-US" sz="3200" b="1" dirty="0"/>
              <a:t>Medicaid</a:t>
            </a:r>
          </a:p>
          <a:p>
            <a:pPr algn="ctr"/>
            <a:r>
              <a:rPr lang="en-US" dirty="0">
                <a:ea typeface="Calibri" panose="020F0502020204030204" pitchFamily="34" charset="0"/>
              </a:rPr>
              <a:t>Many states have DME fee schedules derived from Medicare rates</a:t>
            </a:r>
          </a:p>
          <a:p>
            <a:endParaRPr lang="en-US" dirty="0">
              <a:ea typeface="Calibri" panose="020F0502020204030204" pitchFamily="34" charset="0"/>
            </a:endParaRPr>
          </a:p>
          <a:p>
            <a:pPr marL="285744" indent="-285744">
              <a:buFont typeface="Arial" panose="020B0604020202020204" pitchFamily="34" charset="0"/>
              <a:buChar char="•"/>
            </a:pPr>
            <a:r>
              <a:rPr lang="en-US" dirty="0">
                <a:ea typeface="Calibri" panose="020F0502020204030204" pitchFamily="34" charset="0"/>
              </a:rPr>
              <a:t>Numerous Medicaid Managed Care Plans (MMCP) are also indirectly derived from Medicare rates where DME fee schedule is  tied to state medicaid  rates, which are based on Medicare. </a:t>
            </a:r>
          </a:p>
          <a:p>
            <a:pPr marL="285744" indent="-285744">
              <a:buFont typeface="Arial" panose="020B0604020202020204" pitchFamily="34" charset="0"/>
              <a:buChar char="•"/>
            </a:pPr>
            <a:endParaRPr lang="en-US" dirty="0">
              <a:latin typeface="Arial" panose="020B0604020202020204" pitchFamily="34" charset="0"/>
              <a:ea typeface="Calibri" panose="020F0502020204030204" pitchFamily="34" charset="0"/>
            </a:endParaRPr>
          </a:p>
          <a:p>
            <a:pPr marL="285744" indent="-285744">
              <a:buFont typeface="Arial" panose="020B0604020202020204" pitchFamily="34" charset="0"/>
              <a:buChar char="•"/>
            </a:pPr>
            <a:endParaRPr lang="en-US" dirty="0">
              <a:latin typeface="Arial" panose="020B0604020202020204" pitchFamily="34" charset="0"/>
              <a:ea typeface="Calibri" panose="020F0502020204030204" pitchFamily="34" charset="0"/>
            </a:endParaRPr>
          </a:p>
          <a:p>
            <a:pPr algn="l"/>
            <a:endParaRPr lang="en-US" dirty="0"/>
          </a:p>
        </p:txBody>
      </p:sp>
      <p:sp>
        <p:nvSpPr>
          <p:cNvPr id="5" name="Slide Number Placeholder 2">
            <a:extLst>
              <a:ext uri="{FF2B5EF4-FFF2-40B4-BE49-F238E27FC236}">
                <a16:creationId xmlns:a16="http://schemas.microsoft.com/office/drawing/2014/main" id="{636B318C-4C0C-4FB5-A4E1-5FAC74F78CE0}"/>
              </a:ext>
            </a:extLst>
          </p:cNvPr>
          <p:cNvSpPr txBox="1">
            <a:spLocks/>
          </p:cNvSpPr>
          <p:nvPr/>
        </p:nvSpPr>
        <p:spPr>
          <a:xfrm>
            <a:off x="829045" y="5311775"/>
            <a:ext cx="11395256" cy="1044575"/>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189">
              <a:lnSpc>
                <a:spcPct val="107000"/>
              </a:lnSpc>
            </a:pPr>
            <a:r>
              <a:rPr lang="en-US" dirty="0">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pPr>
            <a:r>
              <a:rPr lang="en-US" dirty="0">
                <a:latin typeface="Calibri" panose="020F0502020204030204" pitchFamily="34" charset="0"/>
                <a:ea typeface="Calibri" panose="020F0502020204030204" pitchFamily="34" charset="0"/>
                <a:cs typeface="Times New Roman" panose="02020603050405020304" pitchFamily="18" charset="0"/>
              </a:rPr>
              <a:t>1. CMS (2022, December 2). </a:t>
            </a:r>
            <a:r>
              <a:rPr lang="en-US" i="1" dirty="0">
                <a:latin typeface="Calibri" panose="020F0502020204030204" pitchFamily="34" charset="0"/>
                <a:ea typeface="Calibri" panose="020F0502020204030204" pitchFamily="34" charset="0"/>
                <a:cs typeface="Times New Roman" panose="02020603050405020304" pitchFamily="18" charset="0"/>
              </a:rPr>
              <a:t>CMS Manual Transmittal 11722</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CMS.Gov</a:t>
            </a:r>
            <a:r>
              <a:rPr lang="en-US" dirty="0">
                <a:latin typeface="Calibri" panose="020F0502020204030204" pitchFamily="34" charset="0"/>
                <a:ea typeface="Calibri" panose="020F0502020204030204" pitchFamily="34" charset="0"/>
                <a:cs typeface="Times New Roman" panose="02020603050405020304" pitchFamily="18" charset="0"/>
              </a:rPr>
              <a:t>. Retrieved February 21, 2023, from </a:t>
            </a:r>
            <a:r>
              <a:rPr lang="en-US"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7"/>
              </a:rPr>
              <a:t>https://www.cms.gov/files/document/r11722cp.pdf</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dirty="0">
                <a:latin typeface="Calibri" panose="020F0502020204030204" pitchFamily="34" charset="0"/>
                <a:ea typeface="Calibri" panose="020F0502020204030204" pitchFamily="34" charset="0"/>
                <a:cs typeface="Times New Roman" panose="02020603050405020304" pitchFamily="18" charset="0"/>
              </a:rPr>
              <a:t>2. CMS (2021, December 2). </a:t>
            </a:r>
            <a:r>
              <a:rPr lang="en-US" i="1" dirty="0">
                <a:latin typeface="Calibri" panose="020F0502020204030204" pitchFamily="34" charset="0"/>
                <a:ea typeface="Calibri" panose="020F0502020204030204" pitchFamily="34" charset="0"/>
                <a:cs typeface="Times New Roman" panose="02020603050405020304" pitchFamily="18" charset="0"/>
              </a:rPr>
              <a:t>MLN Matters Number: MM12521</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HHS.Gov</a:t>
            </a:r>
            <a:r>
              <a:rPr lang="en-US" dirty="0">
                <a:latin typeface="Calibri" panose="020F0502020204030204" pitchFamily="34" charset="0"/>
                <a:ea typeface="Calibri" panose="020F0502020204030204" pitchFamily="34" charset="0"/>
                <a:cs typeface="Times New Roman" panose="02020603050405020304" pitchFamily="18" charset="0"/>
              </a:rPr>
              <a:t>. Retrieved February 21, 2023, from </a:t>
            </a:r>
            <a:r>
              <a:rPr lang="en-US"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8"/>
              </a:rPr>
              <a:t>https://www.hhs.gov/guidance/sites/default/files/hhs-guidance-documents/MM12521.pdf</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pPr>
            <a:r>
              <a:rPr lang="en-US" dirty="0">
                <a:latin typeface="Calibri" panose="020F0502020204030204" pitchFamily="34" charset="0"/>
                <a:ea typeface="Calibri" panose="020F0502020204030204" pitchFamily="34" charset="0"/>
                <a:cs typeface="Times New Roman" panose="02020603050405020304" pitchFamily="18" charset="0"/>
              </a:rPr>
              <a:t>3. CMS (2020, December 4). MLN Matters Number: MM12063. </a:t>
            </a:r>
            <a:r>
              <a:rPr lang="en-US" dirty="0" err="1">
                <a:latin typeface="Calibri" panose="020F0502020204030204" pitchFamily="34" charset="0"/>
                <a:ea typeface="Calibri" panose="020F0502020204030204" pitchFamily="34" charset="0"/>
                <a:cs typeface="Times New Roman" panose="02020603050405020304" pitchFamily="18" charset="0"/>
              </a:rPr>
              <a:t>HHS.Gov</a:t>
            </a:r>
            <a:r>
              <a:rPr lang="en-US" dirty="0">
                <a:latin typeface="Calibri" panose="020F0502020204030204" pitchFamily="34" charset="0"/>
                <a:ea typeface="Calibri" panose="020F0502020204030204" pitchFamily="34" charset="0"/>
                <a:cs typeface="Times New Roman" panose="02020603050405020304" pitchFamily="18" charset="0"/>
              </a:rPr>
              <a:t>. Retrieved February 21, 2023, from </a:t>
            </a:r>
            <a:r>
              <a:rPr lang="en-US" u="sng" dirty="0">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9"/>
              </a:rPr>
              <a:t>https://www.cms.gov/files/document/mm12063.pdf#:~:text=CY%202021%20Update%20for%20Durable%20Medical%20Equipment%2C%20Prosthetics%2C,January%201%2C%202021%20Implementation%20Date%3A%20January%204%2C%202021</a:t>
            </a:r>
            <a:endParaRPr lang="en-US"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dirty="0">
                <a:latin typeface="Calibri" panose="020F0502020204030204" pitchFamily="34" charset="0"/>
                <a:ea typeface="Calibri" panose="020F0502020204030204" pitchFamily="34" charset="0"/>
                <a:cs typeface="Times New Roman" panose="02020603050405020304" pitchFamily="18" charset="0"/>
              </a:rPr>
              <a:t>4. CMS (2020, January 3). </a:t>
            </a:r>
            <a:r>
              <a:rPr lang="en-US" i="1" dirty="0">
                <a:latin typeface="Calibri" panose="020F0502020204030204" pitchFamily="34" charset="0"/>
                <a:ea typeface="Calibri" panose="020F0502020204030204" pitchFamily="34" charset="0"/>
                <a:cs typeface="Times New Roman" panose="02020603050405020304" pitchFamily="18" charset="0"/>
              </a:rPr>
              <a:t>MLN Matters Number: MM11570</a:t>
            </a:r>
            <a:r>
              <a:rPr lang="en-US" dirty="0">
                <a:latin typeface="Calibri" panose="020F0502020204030204" pitchFamily="34" charset="0"/>
                <a:ea typeface="Calibri" panose="020F0502020204030204" pitchFamily="34" charset="0"/>
                <a:cs typeface="Times New Roman" panose="02020603050405020304" pitchFamily="18" charset="0"/>
              </a:rPr>
              <a:t>. </a:t>
            </a:r>
            <a:r>
              <a:rPr lang="en-US" dirty="0" err="1">
                <a:latin typeface="Calibri" panose="020F0502020204030204" pitchFamily="34" charset="0"/>
                <a:ea typeface="Calibri" panose="020F0502020204030204" pitchFamily="34" charset="0"/>
                <a:cs typeface="Times New Roman" panose="02020603050405020304" pitchFamily="18" charset="0"/>
              </a:rPr>
              <a:t>HHS.Gov</a:t>
            </a:r>
            <a:r>
              <a:rPr lang="en-US" dirty="0">
                <a:latin typeface="Calibri" panose="020F0502020204030204" pitchFamily="34" charset="0"/>
                <a:ea typeface="Calibri" panose="020F0502020204030204" pitchFamily="34" charset="0"/>
                <a:cs typeface="Times New Roman" panose="02020603050405020304" pitchFamily="18" charset="0"/>
              </a:rPr>
              <a:t>. Retrieved February 21, 2023, from https://www.cms.gov/files/document/mm11570.pdf</a:t>
            </a:r>
          </a:p>
          <a:p>
            <a:endParaRPr lang="en-US" dirty="0"/>
          </a:p>
          <a:p>
            <a:endParaRPr lang="en-US" dirty="0"/>
          </a:p>
          <a:p>
            <a:endParaRPr lang="en-GB" dirty="0"/>
          </a:p>
        </p:txBody>
      </p:sp>
      <p:pic>
        <p:nvPicPr>
          <p:cNvPr id="4" name="Picture 3" descr="A blue and black logo&#10;&#10;Description automatically generated">
            <a:extLst>
              <a:ext uri="{FF2B5EF4-FFF2-40B4-BE49-F238E27FC236}">
                <a16:creationId xmlns:a16="http://schemas.microsoft.com/office/drawing/2014/main" id="{9D38FD3C-B498-08EA-E1C3-6D8AC4EBD026}"/>
              </a:ext>
            </a:extLst>
          </p:cNvPr>
          <p:cNvPicPr/>
          <p:nvPr/>
        </p:nvPicPr>
        <p:blipFill>
          <a:blip r:embed="rId10"/>
          <a:stretch>
            <a:fillRect/>
          </a:stretch>
        </p:blipFill>
        <p:spPr>
          <a:xfrm>
            <a:off x="101066" y="6528681"/>
            <a:ext cx="1882513" cy="321596"/>
          </a:xfrm>
          <a:prstGeom prst="rect">
            <a:avLst/>
          </a:prstGeom>
        </p:spPr>
      </p:pic>
    </p:spTree>
    <p:extLst>
      <p:ext uri="{BB962C8B-B14F-4D97-AF65-F5344CB8AC3E}">
        <p14:creationId xmlns:p14="http://schemas.microsoft.com/office/powerpoint/2010/main" val="1167756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descr="3D stairs design">
            <a:extLst>
              <a:ext uri="{FF2B5EF4-FFF2-40B4-BE49-F238E27FC236}">
                <a16:creationId xmlns:a16="http://schemas.microsoft.com/office/drawing/2014/main" id="{E99E3DDF-57A7-83B6-CC50-3486D7226112}"/>
              </a:ext>
            </a:extLst>
          </p:cNvPr>
          <p:cNvPicPr>
            <a:picLocks noChangeAspect="1"/>
          </p:cNvPicPr>
          <p:nvPr/>
        </p:nvPicPr>
        <p:blipFill>
          <a:blip r:embed="rId4" cstate="print">
            <a:alphaModFix amt="15000"/>
            <a:extLst>
              <a:ext uri="{28A0092B-C50C-407E-A947-70E740481C1C}">
                <a14:useLocalDpi xmlns:a14="http://schemas.microsoft.com/office/drawing/2010/main" val="0"/>
              </a:ext>
            </a:extLst>
          </a:blip>
          <a:stretch>
            <a:fillRect/>
          </a:stretch>
        </p:blipFill>
        <p:spPr>
          <a:xfrm>
            <a:off x="-438955" y="-1227554"/>
            <a:ext cx="12192000" cy="9144000"/>
          </a:xfrm>
          <a:prstGeom prst="rect">
            <a:avLst/>
          </a:prstGeom>
        </p:spPr>
      </p:pic>
      <p:graphicFrame>
        <p:nvGraphicFramePr>
          <p:cNvPr id="9" name="think-cell data - do not delete" hidden="1">
            <a:extLst>
              <a:ext uri="{FF2B5EF4-FFF2-40B4-BE49-F238E27FC236}">
                <a16:creationId xmlns:a16="http://schemas.microsoft.com/office/drawing/2014/main" id="{D94E9B46-4C77-4934-BD04-C46647344FA9}"/>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5" imgW="347" imgH="348" progId="TCLayout.ActiveDocument.1">
                  <p:embed/>
                </p:oleObj>
              </mc:Choice>
              <mc:Fallback>
                <p:oleObj name="think-cell Slide" r:id="rId5" imgW="347" imgH="348" progId="TCLayout.ActiveDocument.1">
                  <p:embed/>
                  <p:pic>
                    <p:nvPicPr>
                      <p:cNvPr id="9" name="think-cell data - do not delete" hidden="1">
                        <a:extLst>
                          <a:ext uri="{FF2B5EF4-FFF2-40B4-BE49-F238E27FC236}">
                            <a16:creationId xmlns:a16="http://schemas.microsoft.com/office/drawing/2014/main" id="{D94E9B46-4C77-4934-BD04-C46647344FA9}"/>
                          </a:ext>
                        </a:extLst>
                      </p:cNvPr>
                      <p:cNvPicPr/>
                      <p:nvPr/>
                    </p:nvPicPr>
                    <p:blipFill>
                      <a:blip r:embed="rId6"/>
                      <a:stretch>
                        <a:fillRect/>
                      </a:stretch>
                    </p:blipFill>
                    <p:spPr>
                      <a:xfrm>
                        <a:off x="1589" y="1589"/>
                        <a:ext cx="1588" cy="1588"/>
                      </a:xfrm>
                      <a:prstGeom prst="rect">
                        <a:avLst/>
                      </a:prstGeom>
                    </p:spPr>
                  </p:pic>
                </p:oleObj>
              </mc:Fallback>
            </mc:AlternateContent>
          </a:graphicData>
        </a:graphic>
      </p:graphicFrame>
      <p:sp>
        <p:nvSpPr>
          <p:cNvPr id="6" name="Slide Number Placeholder 2">
            <a:extLst>
              <a:ext uri="{FF2B5EF4-FFF2-40B4-BE49-F238E27FC236}">
                <a16:creationId xmlns:a16="http://schemas.microsoft.com/office/drawing/2014/main" id="{2952F689-7896-4D95-B2F5-051BDC12BDFE}"/>
              </a:ext>
            </a:extLst>
          </p:cNvPr>
          <p:cNvSpPr txBox="1">
            <a:spLocks/>
          </p:cNvSpPr>
          <p:nvPr/>
        </p:nvSpPr>
        <p:spPr>
          <a:xfrm>
            <a:off x="728816" y="6208714"/>
            <a:ext cx="7298739" cy="532329"/>
          </a:xfrm>
          <a:prstGeom prst="rect">
            <a:avLst/>
          </a:prstGeom>
        </p:spPr>
        <p:txBody>
          <a:bodyPr vert="horz" lIns="0" tIns="0" rIns="0" bIns="0" rtlCol="0" anchor="ctr">
            <a:noAutofit/>
          </a:bodyPr>
          <a:lstStyle>
            <a:defPPr>
              <a:defRPr lang="en-US"/>
            </a:defPPr>
            <a:lvl1pPr marL="0" algn="l"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GB" dirty="0"/>
          </a:p>
        </p:txBody>
      </p:sp>
      <p:sp>
        <p:nvSpPr>
          <p:cNvPr id="10" name="TextBox 9">
            <a:extLst>
              <a:ext uri="{FF2B5EF4-FFF2-40B4-BE49-F238E27FC236}">
                <a16:creationId xmlns:a16="http://schemas.microsoft.com/office/drawing/2014/main" id="{6A4995DE-9B67-4761-B918-BFD20C88C4BC}"/>
              </a:ext>
            </a:extLst>
          </p:cNvPr>
          <p:cNvSpPr txBox="1"/>
          <p:nvPr/>
        </p:nvSpPr>
        <p:spPr>
          <a:xfrm>
            <a:off x="235975" y="1698051"/>
            <a:ext cx="6184420" cy="2900453"/>
          </a:xfrm>
          <a:prstGeom prst="rect">
            <a:avLst/>
          </a:prstGeom>
          <a:noFill/>
        </p:spPr>
        <p:txBody>
          <a:bodyPr wrap="square" lIns="0" tIns="0" rIns="0" bIns="0" rtlCol="0">
            <a:noAutofit/>
          </a:bodyPr>
          <a:lstStyle/>
          <a:p>
            <a:pPr algn="ctr"/>
            <a:endParaRPr lang="en-US" dirty="0"/>
          </a:p>
          <a:p>
            <a:pPr algn="ctr"/>
            <a:r>
              <a:rPr lang="en-US" sz="2800" b="1" dirty="0"/>
              <a:t>Employment Cost Increases:</a:t>
            </a:r>
            <a:endParaRPr lang="en-US" sz="1600" b="1" dirty="0"/>
          </a:p>
          <a:p>
            <a:pPr algn="ctr"/>
            <a:endParaRPr lang="en-US" sz="900" b="1" dirty="0"/>
          </a:p>
          <a:p>
            <a:pPr marL="285744" indent="-285744" algn="ctr">
              <a:buFont typeface="Arial" panose="020B0604020202020204" pitchFamily="34" charset="0"/>
              <a:buChar char="•"/>
            </a:pPr>
            <a:r>
              <a:rPr lang="en-US" sz="2133" b="1" dirty="0">
                <a:solidFill>
                  <a:schemeClr val="accent1"/>
                </a:solidFill>
              </a:rPr>
              <a:t>3.8% </a:t>
            </a:r>
            <a:r>
              <a:rPr lang="en-US" sz="2133" dirty="0"/>
              <a:t>increase 12 month period ending 12/2024</a:t>
            </a:r>
          </a:p>
          <a:p>
            <a:pPr marL="285744" indent="-285744" algn="ctr">
              <a:buFont typeface="Arial" panose="020B0604020202020204" pitchFamily="34" charset="0"/>
              <a:buChar char="•"/>
            </a:pPr>
            <a:r>
              <a:rPr lang="en-US" sz="2133" b="1" dirty="0">
                <a:solidFill>
                  <a:schemeClr val="accent1"/>
                </a:solidFill>
              </a:rPr>
              <a:t>4.7% </a:t>
            </a:r>
            <a:r>
              <a:rPr lang="en-US" sz="2133" dirty="0"/>
              <a:t>increase 12 month period ending 12/2023</a:t>
            </a:r>
            <a:endParaRPr lang="en-US" sz="2133" baseline="30000" dirty="0"/>
          </a:p>
          <a:p>
            <a:pPr marL="285744" indent="-285744" algn="ctr">
              <a:buFont typeface="Arial" panose="020B0604020202020204" pitchFamily="34" charset="0"/>
              <a:buChar char="•"/>
            </a:pPr>
            <a:r>
              <a:rPr lang="en-US" sz="2133" b="1" dirty="0">
                <a:solidFill>
                  <a:schemeClr val="accent1"/>
                </a:solidFill>
              </a:rPr>
              <a:t>5.0%</a:t>
            </a:r>
            <a:r>
              <a:rPr lang="en-US" sz="2133" b="1" dirty="0"/>
              <a:t> </a:t>
            </a:r>
            <a:r>
              <a:rPr lang="en-US" sz="2133" dirty="0"/>
              <a:t>increase 12 month period ending 09/2022</a:t>
            </a:r>
            <a:endParaRPr lang="en-US" sz="2133" baseline="30000" dirty="0">
              <a:ea typeface="Calibri" panose="020F0502020204030204" pitchFamily="34" charset="0"/>
            </a:endParaRPr>
          </a:p>
          <a:p>
            <a:pPr marL="285744" indent="-285744" algn="ctr">
              <a:buFont typeface="Arial" panose="020B0604020202020204" pitchFamily="34" charset="0"/>
              <a:buChar char="•"/>
            </a:pPr>
            <a:r>
              <a:rPr lang="en-US" sz="2133" b="1" dirty="0">
                <a:solidFill>
                  <a:schemeClr val="accent1"/>
                </a:solidFill>
                <a:ea typeface="Calibri" panose="020F0502020204030204" pitchFamily="34" charset="0"/>
              </a:rPr>
              <a:t>4.2%</a:t>
            </a:r>
            <a:r>
              <a:rPr lang="en-US" sz="2133" dirty="0">
                <a:ea typeface="Calibri" panose="020F0502020204030204" pitchFamily="34" charset="0"/>
              </a:rPr>
              <a:t> increase 12 month period ending 09/2021</a:t>
            </a:r>
            <a:endParaRPr lang="en-US" sz="2133" baseline="30000" dirty="0">
              <a:ea typeface="Calibri" panose="020F0502020204030204" pitchFamily="34" charset="0"/>
            </a:endParaRPr>
          </a:p>
          <a:p>
            <a:pPr marL="285744" indent="-285744" algn="ctr">
              <a:buFont typeface="Arial" panose="020B0604020202020204" pitchFamily="34" charset="0"/>
              <a:buChar char="•"/>
            </a:pPr>
            <a:r>
              <a:rPr lang="en-US" sz="2133" b="1" dirty="0">
                <a:solidFill>
                  <a:schemeClr val="accent1"/>
                </a:solidFill>
                <a:ea typeface="Calibri" panose="020F0502020204030204" pitchFamily="34" charset="0"/>
              </a:rPr>
              <a:t>2.4%</a:t>
            </a:r>
            <a:r>
              <a:rPr lang="en-US" sz="2133" dirty="0">
                <a:ea typeface="Calibri" panose="020F0502020204030204" pitchFamily="34" charset="0"/>
              </a:rPr>
              <a:t> increase 12 month period ending 09/2020</a:t>
            </a:r>
            <a:endParaRPr lang="en-US" sz="2133" baseline="30000" dirty="0">
              <a:ea typeface="Calibri" panose="020F0502020204030204" pitchFamily="34" charset="0"/>
            </a:endParaRPr>
          </a:p>
          <a:p>
            <a:pPr marL="285744" indent="-285744" algn="ctr">
              <a:buFont typeface="Arial" panose="020B0604020202020204" pitchFamily="34" charset="0"/>
              <a:buChar char="•"/>
            </a:pPr>
            <a:r>
              <a:rPr lang="en-US" sz="2133" b="1" dirty="0">
                <a:solidFill>
                  <a:schemeClr val="accent1"/>
                </a:solidFill>
                <a:ea typeface="Calibri" panose="020F0502020204030204" pitchFamily="34" charset="0"/>
              </a:rPr>
              <a:t>2.8%</a:t>
            </a:r>
            <a:r>
              <a:rPr lang="en-US" sz="2133" dirty="0">
                <a:ea typeface="Calibri" panose="020F0502020204030204" pitchFamily="34" charset="0"/>
              </a:rPr>
              <a:t> increase 12 month period ending 09/2019</a:t>
            </a:r>
            <a:endParaRPr lang="en-US" sz="2133" baseline="30000" dirty="0">
              <a:ea typeface="Calibri" panose="020F0502020204030204" pitchFamily="34" charset="0"/>
            </a:endParaRPr>
          </a:p>
          <a:p>
            <a:pPr marL="285744" indent="-285744" algn="ctr">
              <a:buFont typeface="Arial" panose="020B0604020202020204" pitchFamily="34" charset="0"/>
              <a:buChar char="•"/>
            </a:pPr>
            <a:endParaRPr lang="en-US" dirty="0">
              <a:ea typeface="Calibri" panose="020F0502020204030204" pitchFamily="34" charset="0"/>
            </a:endParaRPr>
          </a:p>
          <a:p>
            <a:endParaRPr lang="en-US" dirty="0">
              <a:latin typeface="Arial" panose="020B0604020202020204" pitchFamily="34" charset="0"/>
              <a:ea typeface="Calibri" panose="020F0502020204030204" pitchFamily="34" charset="0"/>
            </a:endParaRPr>
          </a:p>
          <a:p>
            <a:pPr marL="257175" indent="-257175">
              <a:buFont typeface="+mj-lt"/>
              <a:buAutoNum type="arabicPeriod"/>
            </a:pPr>
            <a:r>
              <a:rPr lang="en-US" sz="800" dirty="0"/>
              <a:t>‌US Bureau of Labor Statistics </a:t>
            </a:r>
            <a:r>
              <a:rPr lang="en-US" sz="800" dirty="0">
                <a:hlinkClick r:id="rId7"/>
              </a:rPr>
              <a:t>https://www.bls.gov/eci/</a:t>
            </a:r>
            <a:r>
              <a:rPr lang="en-US" sz="800" dirty="0"/>
              <a:t> </a:t>
            </a:r>
          </a:p>
          <a:p>
            <a:pPr marL="257175" indent="-257175">
              <a:buFont typeface="+mj-lt"/>
              <a:buAutoNum type="arabicPeriod"/>
            </a:pPr>
            <a:r>
              <a:rPr lang="en-US" sz="800" dirty="0"/>
              <a:t>Srinivasan, Hiranmayi. “U.S. Inflation Rate by Year: 1929 to 2023.” Investopedia, Investopedia, 19 Feb. 2024, www.investopedia.com/inflation-rate-by-year-7253832#:~:text=The%20annual%20inflation%20rate%20was%207.0%25%20in%20December,At%20the%20end%20of%202023%2C%20it%20was%203.4%25. Accessed 29 Feb. 2024.</a:t>
            </a:r>
          </a:p>
          <a:p>
            <a:pPr marL="285744" indent="-285744">
              <a:buFont typeface="Arial" panose="020B0604020202020204" pitchFamily="34" charset="0"/>
              <a:buChar char="•"/>
            </a:pPr>
            <a:endParaRPr lang="en-US" dirty="0">
              <a:latin typeface="Arial" panose="020B0604020202020204" pitchFamily="34" charset="0"/>
              <a:ea typeface="Calibri" panose="020F0502020204030204" pitchFamily="34" charset="0"/>
            </a:endParaRPr>
          </a:p>
          <a:p>
            <a:pPr marL="285744" indent="-285744">
              <a:buFont typeface="Arial" panose="020B0604020202020204" pitchFamily="34" charset="0"/>
              <a:buChar char="•"/>
            </a:pPr>
            <a:endParaRPr lang="en-US" dirty="0"/>
          </a:p>
        </p:txBody>
      </p:sp>
      <p:sp>
        <p:nvSpPr>
          <p:cNvPr id="3" name="TextBox 2">
            <a:extLst>
              <a:ext uri="{FF2B5EF4-FFF2-40B4-BE49-F238E27FC236}">
                <a16:creationId xmlns:a16="http://schemas.microsoft.com/office/drawing/2014/main" id="{329A9D3F-64A9-7CA5-10EE-4F5966202583}"/>
              </a:ext>
            </a:extLst>
          </p:cNvPr>
          <p:cNvSpPr txBox="1"/>
          <p:nvPr/>
        </p:nvSpPr>
        <p:spPr>
          <a:xfrm>
            <a:off x="6607519" y="1967399"/>
            <a:ext cx="4702845" cy="2631105"/>
          </a:xfrm>
          <a:prstGeom prst="rect">
            <a:avLst/>
          </a:prstGeom>
          <a:noFill/>
        </p:spPr>
        <p:txBody>
          <a:bodyPr wrap="square">
            <a:spAutoFit/>
          </a:bodyPr>
          <a:lstStyle/>
          <a:p>
            <a:pPr algn="ctr"/>
            <a:r>
              <a:rPr lang="en-US" sz="2800" b="1" dirty="0"/>
              <a:t>Inflation:</a:t>
            </a:r>
          </a:p>
          <a:p>
            <a:endParaRPr lang="en-US" sz="900" b="1" dirty="0"/>
          </a:p>
          <a:p>
            <a:pPr marL="285744" indent="-285744">
              <a:buFont typeface="Arial" panose="020B0604020202020204" pitchFamily="34" charset="0"/>
              <a:buChar char="•"/>
            </a:pPr>
            <a:r>
              <a:rPr lang="en-US" sz="2133" b="1" dirty="0">
                <a:solidFill>
                  <a:schemeClr val="accent1"/>
                </a:solidFill>
              </a:rPr>
              <a:t>2.9% </a:t>
            </a:r>
            <a:r>
              <a:rPr lang="en-US" sz="2133" dirty="0"/>
              <a:t>2024 Annual Inflation Rate</a:t>
            </a:r>
          </a:p>
          <a:p>
            <a:pPr marL="285744" indent="-285744">
              <a:buFont typeface="Arial" panose="020B0604020202020204" pitchFamily="34" charset="0"/>
              <a:buChar char="•"/>
            </a:pPr>
            <a:r>
              <a:rPr lang="en-US" sz="2133" b="1" dirty="0">
                <a:solidFill>
                  <a:schemeClr val="accent1"/>
                </a:solidFill>
              </a:rPr>
              <a:t>3.4% </a:t>
            </a:r>
            <a:r>
              <a:rPr lang="en-US" sz="2133" dirty="0"/>
              <a:t>2023 Annual Inflation Rate</a:t>
            </a:r>
            <a:endParaRPr lang="en-US" sz="2133" baseline="30000" dirty="0"/>
          </a:p>
          <a:p>
            <a:pPr marL="285744" indent="-285744">
              <a:buFont typeface="Arial" panose="020B0604020202020204" pitchFamily="34" charset="0"/>
              <a:buChar char="•"/>
            </a:pPr>
            <a:r>
              <a:rPr lang="en-US" sz="2133" b="1" dirty="0">
                <a:solidFill>
                  <a:schemeClr val="accent1"/>
                </a:solidFill>
              </a:rPr>
              <a:t>6.5% </a:t>
            </a:r>
            <a:r>
              <a:rPr lang="en-US" sz="2133" dirty="0">
                <a:solidFill>
                  <a:srgbClr val="000000"/>
                </a:solidFill>
              </a:rPr>
              <a:t>2022 Annual Inflation Rate</a:t>
            </a:r>
            <a:endParaRPr lang="en-US" sz="2133" baseline="30000" dirty="0">
              <a:solidFill>
                <a:srgbClr val="000000"/>
              </a:solidFill>
            </a:endParaRPr>
          </a:p>
          <a:p>
            <a:pPr marL="285744" indent="-285744">
              <a:buFont typeface="Arial" panose="020B0604020202020204" pitchFamily="34" charset="0"/>
              <a:buChar char="•"/>
            </a:pPr>
            <a:r>
              <a:rPr lang="en-US" sz="2133" b="1" dirty="0">
                <a:solidFill>
                  <a:schemeClr val="accent1"/>
                </a:solidFill>
              </a:rPr>
              <a:t>7.0% </a:t>
            </a:r>
            <a:r>
              <a:rPr lang="en-US" sz="2133" dirty="0">
                <a:solidFill>
                  <a:srgbClr val="000000"/>
                </a:solidFill>
              </a:rPr>
              <a:t>2021 Annual Inflation Rate</a:t>
            </a:r>
            <a:endParaRPr lang="en-US" sz="2133" baseline="30000" dirty="0">
              <a:solidFill>
                <a:srgbClr val="000000"/>
              </a:solidFill>
            </a:endParaRPr>
          </a:p>
          <a:p>
            <a:pPr marL="285744" indent="-285744">
              <a:buFont typeface="Arial" panose="020B0604020202020204" pitchFamily="34" charset="0"/>
              <a:buChar char="•"/>
            </a:pPr>
            <a:r>
              <a:rPr lang="en-US" sz="2133" b="1" dirty="0">
                <a:solidFill>
                  <a:schemeClr val="accent1"/>
                </a:solidFill>
              </a:rPr>
              <a:t>1.4% </a:t>
            </a:r>
            <a:r>
              <a:rPr lang="en-US" sz="2133" dirty="0">
                <a:solidFill>
                  <a:srgbClr val="000000"/>
                </a:solidFill>
              </a:rPr>
              <a:t>2020 Annual Inflation Rate</a:t>
            </a:r>
            <a:endParaRPr lang="en-US" sz="2133" baseline="30000" dirty="0">
              <a:solidFill>
                <a:srgbClr val="000000"/>
              </a:solidFill>
            </a:endParaRPr>
          </a:p>
          <a:p>
            <a:pPr marL="285744" indent="-285744">
              <a:buFont typeface="Arial" panose="020B0604020202020204" pitchFamily="34" charset="0"/>
              <a:buChar char="•"/>
            </a:pPr>
            <a:r>
              <a:rPr lang="en-US" sz="2133" b="1" dirty="0">
                <a:solidFill>
                  <a:schemeClr val="accent1"/>
                </a:solidFill>
              </a:rPr>
              <a:t>2.3% </a:t>
            </a:r>
            <a:r>
              <a:rPr lang="en-US" sz="2133" dirty="0"/>
              <a:t>2019 Annual Inflation Rate</a:t>
            </a:r>
            <a:endParaRPr lang="da-DK" sz="2133" baseline="30000" dirty="0"/>
          </a:p>
        </p:txBody>
      </p:sp>
      <p:pic>
        <p:nvPicPr>
          <p:cNvPr id="23" name="Picture 22" descr="White stairs with a blue arrow drawn in the middle pointing upwards">
            <a:extLst>
              <a:ext uri="{FF2B5EF4-FFF2-40B4-BE49-F238E27FC236}">
                <a16:creationId xmlns:a16="http://schemas.microsoft.com/office/drawing/2014/main" id="{BA103A75-D491-B02A-72CB-CD841C89DE85}"/>
              </a:ext>
            </a:extLst>
          </p:cNvPr>
          <p:cNvPicPr>
            <a:picLocks noChangeAspect="1"/>
          </p:cNvPicPr>
          <p:nvPr/>
        </p:nvPicPr>
        <p:blipFill>
          <a:blip r:embed="rId8" cstate="print">
            <a:alphaModFix amt="15000"/>
            <a:extLst>
              <a:ext uri="{28A0092B-C50C-407E-A947-70E740481C1C}">
                <a14:useLocalDpi xmlns:a14="http://schemas.microsoft.com/office/drawing/2010/main" val="0"/>
              </a:ext>
            </a:extLst>
          </a:blip>
          <a:stretch>
            <a:fillRect/>
          </a:stretch>
        </p:blipFill>
        <p:spPr>
          <a:xfrm flipH="1">
            <a:off x="12303791" y="2576507"/>
            <a:ext cx="6932953" cy="6667500"/>
          </a:xfrm>
          <a:prstGeom prst="rect">
            <a:avLst/>
          </a:prstGeom>
        </p:spPr>
      </p:pic>
      <p:sp>
        <p:nvSpPr>
          <p:cNvPr id="2" name="TextBox 1">
            <a:extLst>
              <a:ext uri="{FF2B5EF4-FFF2-40B4-BE49-F238E27FC236}">
                <a16:creationId xmlns:a16="http://schemas.microsoft.com/office/drawing/2014/main" id="{D8604452-5171-4DCD-47E3-ECE28C2DD0B4}"/>
              </a:ext>
            </a:extLst>
          </p:cNvPr>
          <p:cNvSpPr txBox="1"/>
          <p:nvPr/>
        </p:nvSpPr>
        <p:spPr>
          <a:xfrm>
            <a:off x="325983" y="794478"/>
            <a:ext cx="12188824" cy="646331"/>
          </a:xfrm>
          <a:prstGeom prst="rect">
            <a:avLst/>
          </a:prstGeom>
          <a:noFill/>
        </p:spPr>
        <p:txBody>
          <a:bodyPr wrap="square" rtlCol="0">
            <a:spAutoFit/>
          </a:bodyPr>
          <a:lstStyle/>
          <a:p>
            <a:r>
              <a:rPr lang="en-US" sz="3600" b="1" dirty="0">
                <a:solidFill>
                  <a:srgbClr val="002060"/>
                </a:solidFill>
              </a:rPr>
              <a:t>Negotiation: The Time is Now</a:t>
            </a:r>
          </a:p>
        </p:txBody>
      </p:sp>
      <p:pic>
        <p:nvPicPr>
          <p:cNvPr id="4" name="Picture 3" descr="A blue and black logo&#10;&#10;Description automatically generated">
            <a:extLst>
              <a:ext uri="{FF2B5EF4-FFF2-40B4-BE49-F238E27FC236}">
                <a16:creationId xmlns:a16="http://schemas.microsoft.com/office/drawing/2014/main" id="{0A51DC8E-221B-E1A7-CCF3-AF57B12413E3}"/>
              </a:ext>
            </a:extLst>
          </p:cNvPr>
          <p:cNvPicPr/>
          <p:nvPr/>
        </p:nvPicPr>
        <p:blipFill>
          <a:blip r:embed="rId9"/>
          <a:stretch>
            <a:fillRect/>
          </a:stretch>
        </p:blipFill>
        <p:spPr>
          <a:xfrm>
            <a:off x="101066" y="6528681"/>
            <a:ext cx="1882513" cy="321596"/>
          </a:xfrm>
          <a:prstGeom prst="rect">
            <a:avLst/>
          </a:prstGeom>
        </p:spPr>
      </p:pic>
    </p:spTree>
    <p:extLst>
      <p:ext uri="{BB962C8B-B14F-4D97-AF65-F5344CB8AC3E}">
        <p14:creationId xmlns:p14="http://schemas.microsoft.com/office/powerpoint/2010/main" val="4194897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967DE67F-E948-E89B-73E5-89322DCF9C46}"/>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10" name="Object 9" hidden="1">
                        <a:extLst>
                          <a:ext uri="{FF2B5EF4-FFF2-40B4-BE49-F238E27FC236}">
                            <a16:creationId xmlns:a16="http://schemas.microsoft.com/office/drawing/2014/main" id="{967DE67F-E948-E89B-73E5-89322DCF9C46}"/>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15" name="Picture 14" descr="Large truck on a highway">
            <a:extLst>
              <a:ext uri="{FF2B5EF4-FFF2-40B4-BE49-F238E27FC236}">
                <a16:creationId xmlns:a16="http://schemas.microsoft.com/office/drawing/2014/main" id="{5E5149F3-D6C9-251E-6F84-4AA21C82DBCE}"/>
              </a:ext>
            </a:extLst>
          </p:cNvPr>
          <p:cNvPicPr>
            <a:picLocks noChangeAspect="1"/>
          </p:cNvPicPr>
          <p:nvPr/>
        </p:nvPicPr>
        <p:blipFill>
          <a:blip r:embed="rId6">
            <a:alphaModFix amt="15000"/>
            <a:extLst>
              <a:ext uri="{28A0092B-C50C-407E-A947-70E740481C1C}">
                <a14:useLocalDpi xmlns:a14="http://schemas.microsoft.com/office/drawing/2010/main" val="0"/>
              </a:ext>
            </a:extLst>
          </a:blip>
          <a:stretch>
            <a:fillRect/>
          </a:stretch>
        </p:blipFill>
        <p:spPr>
          <a:xfrm>
            <a:off x="0" y="-878797"/>
            <a:ext cx="12192000" cy="8096251"/>
          </a:xfrm>
          <a:prstGeom prst="rect">
            <a:avLst/>
          </a:prstGeom>
        </p:spPr>
      </p:pic>
      <p:sp>
        <p:nvSpPr>
          <p:cNvPr id="3" name="Content Placeholder 2">
            <a:extLst>
              <a:ext uri="{FF2B5EF4-FFF2-40B4-BE49-F238E27FC236}">
                <a16:creationId xmlns:a16="http://schemas.microsoft.com/office/drawing/2014/main" id="{439D1A38-2228-E049-6921-4DADB97A67A3}"/>
              </a:ext>
            </a:extLst>
          </p:cNvPr>
          <p:cNvSpPr>
            <a:spLocks noGrp="1"/>
          </p:cNvSpPr>
          <p:nvPr>
            <p:ph sz="quarter" idx="13"/>
          </p:nvPr>
        </p:nvSpPr>
        <p:spPr>
          <a:xfrm>
            <a:off x="534785" y="1475631"/>
            <a:ext cx="3336925" cy="4571999"/>
          </a:xfrm>
        </p:spPr>
        <p:txBody>
          <a:bodyPr/>
          <a:lstStyle/>
          <a:p>
            <a:pPr marL="0" indent="0" algn="ctr">
              <a:buNone/>
            </a:pPr>
            <a:r>
              <a:rPr lang="da-DK" sz="2800" b="1" dirty="0"/>
              <a:t>Ocean Freight</a:t>
            </a:r>
          </a:p>
          <a:p>
            <a:pPr marL="0" indent="0" algn="ctr">
              <a:buNone/>
            </a:pPr>
            <a:endParaRPr lang="en-US" dirty="0"/>
          </a:p>
          <a:p>
            <a:pPr marL="0" indent="0" algn="ctr">
              <a:buNone/>
            </a:pPr>
            <a:r>
              <a:rPr lang="en-US" sz="2133" b="1" dirty="0">
                <a:solidFill>
                  <a:schemeClr val="accent1"/>
                </a:solidFill>
              </a:rPr>
              <a:t>Historic highs </a:t>
            </a:r>
            <a:r>
              <a:rPr lang="en-US" sz="2133" dirty="0"/>
              <a:t>2.2 times more expensive than pre-COVID</a:t>
            </a:r>
            <a:r>
              <a:rPr lang="en-US" sz="2133" baseline="30000" dirty="0"/>
              <a:t>1</a:t>
            </a:r>
            <a:endParaRPr lang="da-DK" sz="2133" baseline="30000" dirty="0"/>
          </a:p>
        </p:txBody>
      </p:sp>
      <p:sp>
        <p:nvSpPr>
          <p:cNvPr id="4" name="Content Placeholder 3">
            <a:extLst>
              <a:ext uri="{FF2B5EF4-FFF2-40B4-BE49-F238E27FC236}">
                <a16:creationId xmlns:a16="http://schemas.microsoft.com/office/drawing/2014/main" id="{9C8AED49-0D77-BC5F-3FC5-3C9164B6C541}"/>
              </a:ext>
            </a:extLst>
          </p:cNvPr>
          <p:cNvSpPr>
            <a:spLocks noGrp="1"/>
          </p:cNvSpPr>
          <p:nvPr>
            <p:ph sz="quarter" idx="15"/>
          </p:nvPr>
        </p:nvSpPr>
        <p:spPr>
          <a:xfrm>
            <a:off x="4185774" y="1436310"/>
            <a:ext cx="3336925" cy="4572000"/>
          </a:xfrm>
        </p:spPr>
        <p:txBody>
          <a:bodyPr/>
          <a:lstStyle/>
          <a:p>
            <a:pPr marL="0" indent="0" algn="ctr">
              <a:buNone/>
            </a:pPr>
            <a:r>
              <a:rPr lang="en-US" sz="2800" b="1" dirty="0">
                <a:solidFill>
                  <a:srgbClr val="000000"/>
                </a:solidFill>
              </a:rPr>
              <a:t>Ground Transport</a:t>
            </a:r>
          </a:p>
          <a:p>
            <a:pPr marL="0" indent="0" algn="ctr">
              <a:buNone/>
            </a:pPr>
            <a:endParaRPr lang="en-US" i="0" dirty="0">
              <a:solidFill>
                <a:srgbClr val="000000"/>
              </a:solidFill>
              <a:effectLst/>
            </a:endParaRPr>
          </a:p>
          <a:p>
            <a:pPr marL="0" indent="0" algn="ctr">
              <a:buNone/>
            </a:pPr>
            <a:r>
              <a:rPr lang="en-US" sz="2133" dirty="0">
                <a:solidFill>
                  <a:srgbClr val="000000"/>
                </a:solidFill>
              </a:rPr>
              <a:t>Parcel shipping costs increased </a:t>
            </a:r>
            <a:r>
              <a:rPr lang="en-US" sz="2133" b="1" dirty="0">
                <a:solidFill>
                  <a:schemeClr val="accent1"/>
                </a:solidFill>
              </a:rPr>
              <a:t>5.9% in 2022</a:t>
            </a:r>
            <a:r>
              <a:rPr lang="en-US" sz="2133" dirty="0">
                <a:solidFill>
                  <a:srgbClr val="000000"/>
                </a:solidFill>
              </a:rPr>
              <a:t>, following a </a:t>
            </a:r>
            <a:r>
              <a:rPr lang="en-US" sz="2133" b="1" dirty="0">
                <a:solidFill>
                  <a:schemeClr val="accent1"/>
                </a:solidFill>
              </a:rPr>
              <a:t>4.9% increase in 2021</a:t>
            </a:r>
            <a:r>
              <a:rPr lang="en-US" sz="2133" baseline="30000" dirty="0"/>
              <a:t>1</a:t>
            </a:r>
          </a:p>
          <a:p>
            <a:pPr marL="0" indent="0" algn="ctr">
              <a:buNone/>
            </a:pPr>
            <a:r>
              <a:rPr lang="en-US" sz="2133" dirty="0">
                <a:solidFill>
                  <a:srgbClr val="000000"/>
                </a:solidFill>
              </a:rPr>
              <a:t>Diesel costs at $4.99 per gallon in September 2022, </a:t>
            </a:r>
            <a:r>
              <a:rPr lang="en-US" sz="2133" b="1" dirty="0">
                <a:solidFill>
                  <a:schemeClr val="accent1"/>
                </a:solidFill>
              </a:rPr>
              <a:t>up 147% year-over-year</a:t>
            </a:r>
            <a:r>
              <a:rPr lang="en-US" sz="2133" b="1" baseline="30000" dirty="0"/>
              <a:t>1</a:t>
            </a:r>
          </a:p>
          <a:p>
            <a:pPr marL="0" indent="0">
              <a:buNone/>
            </a:pPr>
            <a:endParaRPr lang="da-DK" dirty="0"/>
          </a:p>
        </p:txBody>
      </p:sp>
      <p:sp>
        <p:nvSpPr>
          <p:cNvPr id="5" name="Content Placeholder 4">
            <a:extLst>
              <a:ext uri="{FF2B5EF4-FFF2-40B4-BE49-F238E27FC236}">
                <a16:creationId xmlns:a16="http://schemas.microsoft.com/office/drawing/2014/main" id="{2831FCFD-F699-8486-E5CE-178A3819F773}"/>
              </a:ext>
            </a:extLst>
          </p:cNvPr>
          <p:cNvSpPr>
            <a:spLocks noGrp="1"/>
          </p:cNvSpPr>
          <p:nvPr>
            <p:ph sz="quarter" idx="14"/>
          </p:nvPr>
        </p:nvSpPr>
        <p:spPr>
          <a:xfrm>
            <a:off x="7918997" y="1436310"/>
            <a:ext cx="3338511" cy="4572000"/>
          </a:xfrm>
        </p:spPr>
        <p:txBody>
          <a:bodyPr/>
          <a:lstStyle/>
          <a:p>
            <a:pPr marL="0" indent="0" algn="ctr">
              <a:buNone/>
            </a:pPr>
            <a:r>
              <a:rPr lang="en-US" sz="2800" b="1" dirty="0">
                <a:solidFill>
                  <a:srgbClr val="000000"/>
                </a:solidFill>
              </a:rPr>
              <a:t>Raw Materials</a:t>
            </a:r>
          </a:p>
          <a:p>
            <a:pPr marL="0" indent="0" algn="ctr">
              <a:buNone/>
            </a:pPr>
            <a:endParaRPr lang="en-US" dirty="0">
              <a:solidFill>
                <a:srgbClr val="000000"/>
              </a:solidFill>
            </a:endParaRPr>
          </a:p>
          <a:p>
            <a:pPr marL="0" indent="0" algn="ctr">
              <a:buNone/>
            </a:pPr>
            <a:r>
              <a:rPr lang="en-US" sz="2133" dirty="0">
                <a:solidFill>
                  <a:srgbClr val="000000"/>
                </a:solidFill>
              </a:rPr>
              <a:t>40% of manufacturers say inflationary pressures are worse today than six months ago.</a:t>
            </a:r>
            <a:r>
              <a:rPr lang="en-US" sz="2133" baseline="30000" dirty="0">
                <a:solidFill>
                  <a:srgbClr val="000000"/>
                </a:solidFill>
              </a:rPr>
              <a:t>1</a:t>
            </a:r>
          </a:p>
          <a:p>
            <a:pPr marL="0" indent="0" algn="ctr">
              <a:buNone/>
            </a:pPr>
            <a:endParaRPr lang="en-US" sz="2133" dirty="0">
              <a:solidFill>
                <a:srgbClr val="000000"/>
              </a:solidFill>
            </a:endParaRPr>
          </a:p>
          <a:p>
            <a:pPr marL="0" indent="0" algn="ctr">
              <a:buNone/>
            </a:pPr>
            <a:r>
              <a:rPr lang="en-US" sz="2133" dirty="0">
                <a:solidFill>
                  <a:srgbClr val="000000"/>
                </a:solidFill>
              </a:rPr>
              <a:t>95% of manufacturers cite increased raw material prices as a top source of inflation.</a:t>
            </a:r>
            <a:r>
              <a:rPr lang="en-US" sz="2133" baseline="30000" dirty="0">
                <a:solidFill>
                  <a:srgbClr val="000000"/>
                </a:solidFill>
              </a:rPr>
              <a:t>1</a:t>
            </a:r>
          </a:p>
          <a:p>
            <a:pPr marL="0" indent="0" algn="ctr">
              <a:buNone/>
            </a:pPr>
            <a:endParaRPr lang="da-DK" dirty="0"/>
          </a:p>
        </p:txBody>
      </p:sp>
      <p:pic>
        <p:nvPicPr>
          <p:cNvPr id="9" name="Picture 8" descr="Stacks of gold coins">
            <a:extLst>
              <a:ext uri="{FF2B5EF4-FFF2-40B4-BE49-F238E27FC236}">
                <a16:creationId xmlns:a16="http://schemas.microsoft.com/office/drawing/2014/main" id="{2184435A-621A-E282-F19D-5FA400E6AC2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881499" y="579681"/>
            <a:ext cx="3693207" cy="2462139"/>
          </a:xfrm>
          <a:prstGeom prst="rect">
            <a:avLst/>
          </a:prstGeom>
        </p:spPr>
      </p:pic>
      <p:pic>
        <p:nvPicPr>
          <p:cNvPr id="11" name="Picture 10" descr="Commercial dock with container cargo ship container storage and crane unloading ship">
            <a:extLst>
              <a:ext uri="{FF2B5EF4-FFF2-40B4-BE49-F238E27FC236}">
                <a16:creationId xmlns:a16="http://schemas.microsoft.com/office/drawing/2014/main" id="{9EE984FB-B2DE-C401-1E30-5187454D3F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2820127" y="3169329"/>
            <a:ext cx="3987463" cy="2240393"/>
          </a:xfrm>
          <a:prstGeom prst="rect">
            <a:avLst/>
          </a:prstGeom>
        </p:spPr>
      </p:pic>
      <p:pic>
        <p:nvPicPr>
          <p:cNvPr id="13" name="Picture 12" descr="Aerial top of container ship in ocean">
            <a:extLst>
              <a:ext uri="{FF2B5EF4-FFF2-40B4-BE49-F238E27FC236}">
                <a16:creationId xmlns:a16="http://schemas.microsoft.com/office/drawing/2014/main" id="{2E20CD35-F135-0C35-CDD0-78BE05BFC2A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2820127" y="5565191"/>
            <a:ext cx="3987463" cy="2585620"/>
          </a:xfrm>
          <a:prstGeom prst="rect">
            <a:avLst/>
          </a:prstGeom>
        </p:spPr>
      </p:pic>
      <p:sp>
        <p:nvSpPr>
          <p:cNvPr id="8" name="TextBox 7">
            <a:extLst>
              <a:ext uri="{FF2B5EF4-FFF2-40B4-BE49-F238E27FC236}">
                <a16:creationId xmlns:a16="http://schemas.microsoft.com/office/drawing/2014/main" id="{66C81EAE-A971-0A10-7B39-7A5B3BC49F78}"/>
              </a:ext>
            </a:extLst>
          </p:cNvPr>
          <p:cNvSpPr txBox="1"/>
          <p:nvPr/>
        </p:nvSpPr>
        <p:spPr>
          <a:xfrm>
            <a:off x="207819" y="348249"/>
            <a:ext cx="12188824" cy="646331"/>
          </a:xfrm>
          <a:prstGeom prst="rect">
            <a:avLst/>
          </a:prstGeom>
          <a:noFill/>
        </p:spPr>
        <p:txBody>
          <a:bodyPr wrap="square" rtlCol="0">
            <a:spAutoFit/>
          </a:bodyPr>
          <a:lstStyle/>
          <a:p>
            <a:r>
              <a:rPr lang="en-US" sz="3600" b="1" dirty="0">
                <a:solidFill>
                  <a:srgbClr val="002060"/>
                </a:solidFill>
              </a:rPr>
              <a:t>Negotiation: Supply Chain Increases</a:t>
            </a:r>
          </a:p>
        </p:txBody>
      </p:sp>
      <p:pic>
        <p:nvPicPr>
          <p:cNvPr id="2" name="Picture 1" descr="A blue and black logo&#10;&#10;Description automatically generated">
            <a:extLst>
              <a:ext uri="{FF2B5EF4-FFF2-40B4-BE49-F238E27FC236}">
                <a16:creationId xmlns:a16="http://schemas.microsoft.com/office/drawing/2014/main" id="{B9640033-8A5B-F439-4AE6-FB748AB72B5E}"/>
              </a:ext>
            </a:extLst>
          </p:cNvPr>
          <p:cNvPicPr/>
          <p:nvPr/>
        </p:nvPicPr>
        <p:blipFill>
          <a:blip r:embed="rId10"/>
          <a:stretch>
            <a:fillRect/>
          </a:stretch>
        </p:blipFill>
        <p:spPr>
          <a:xfrm>
            <a:off x="101066" y="6528681"/>
            <a:ext cx="1882513" cy="321596"/>
          </a:xfrm>
          <a:prstGeom prst="rect">
            <a:avLst/>
          </a:prstGeom>
        </p:spPr>
      </p:pic>
      <p:sp>
        <p:nvSpPr>
          <p:cNvPr id="14" name="TextBox 13">
            <a:extLst>
              <a:ext uri="{FF2B5EF4-FFF2-40B4-BE49-F238E27FC236}">
                <a16:creationId xmlns:a16="http://schemas.microsoft.com/office/drawing/2014/main" id="{2CA9F18B-ABCB-B903-618E-A45C64775B95}"/>
              </a:ext>
            </a:extLst>
          </p:cNvPr>
          <p:cNvSpPr txBox="1"/>
          <p:nvPr/>
        </p:nvSpPr>
        <p:spPr>
          <a:xfrm>
            <a:off x="450965" y="5670983"/>
            <a:ext cx="8433262" cy="338554"/>
          </a:xfrm>
          <a:prstGeom prst="rect">
            <a:avLst/>
          </a:prstGeom>
          <a:noFill/>
        </p:spPr>
        <p:txBody>
          <a:bodyPr wrap="square">
            <a:spAutoFit/>
          </a:bodyPr>
          <a:lstStyle/>
          <a:p>
            <a:pPr marL="257175" indent="-257175">
              <a:buFont typeface="+mj-lt"/>
              <a:buAutoNum type="arabicPeriod"/>
            </a:pPr>
            <a:r>
              <a:rPr lang="en-US" sz="800" dirty="0"/>
              <a:t>‌Health Industry Distributors Association (2022, November 1). One Year Later: No End In Sight For Supply Chain Crisis. Retrieved February 21, 2023, from </a:t>
            </a:r>
            <a:r>
              <a:rPr lang="en-US" sz="800" dirty="0">
                <a:hlinkClick r:id="rId11"/>
              </a:rPr>
              <a:t>https://www.hida.org/distribution/resources/infographics/supply-chain-crisis-no-end-1-year-later.aspx?WebsiteKey=6ad216b3-25ff-4d44-b2f6-6a771937df5d</a:t>
            </a:r>
            <a:endParaRPr lang="en-US" sz="800" dirty="0"/>
          </a:p>
        </p:txBody>
      </p:sp>
    </p:spTree>
    <p:extLst>
      <p:ext uri="{BB962C8B-B14F-4D97-AF65-F5344CB8AC3E}">
        <p14:creationId xmlns:p14="http://schemas.microsoft.com/office/powerpoint/2010/main" val="21020666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860941" y="578285"/>
            <a:ext cx="9890094" cy="1038267"/>
          </a:xfrm>
        </p:spPr>
        <p:txBody>
          <a:bodyPr>
            <a:normAutofit/>
          </a:bodyPr>
          <a:lstStyle/>
          <a:p>
            <a:pPr marL="0" indent="0">
              <a:buNone/>
            </a:pPr>
            <a:r>
              <a:rPr lang="en-US" sz="3600" b="1" dirty="0"/>
              <a:t>Negotiations: Cost to Ship Increases</a:t>
            </a:r>
          </a:p>
        </p:txBody>
      </p:sp>
      <p:sp>
        <p:nvSpPr>
          <p:cNvPr id="7" name="Text Placeholder 6">
            <a:extLst>
              <a:ext uri="{FF2B5EF4-FFF2-40B4-BE49-F238E27FC236}">
                <a16:creationId xmlns:a16="http://schemas.microsoft.com/office/drawing/2014/main" id="{80208686-B6F9-4865-B070-C5A986BFD7C6}"/>
              </a:ext>
            </a:extLst>
          </p:cNvPr>
          <p:cNvSpPr>
            <a:spLocks noGrp="1"/>
          </p:cNvSpPr>
          <p:nvPr>
            <p:ph type="body" sz="quarter" idx="23"/>
          </p:nvPr>
        </p:nvSpPr>
        <p:spPr>
          <a:xfrm>
            <a:off x="5902779" y="1461407"/>
            <a:ext cx="5943600" cy="5078186"/>
          </a:xfrm>
        </p:spPr>
        <p:txBody>
          <a:bodyPr>
            <a:normAutofit fontScale="47500" lnSpcReduction="20000"/>
          </a:bodyPr>
          <a:lstStyle/>
          <a:p>
            <a:pPr defTabSz="457200">
              <a:spcBef>
                <a:spcPts val="0"/>
              </a:spcBef>
              <a:buClrTx/>
              <a:defRPr/>
            </a:pPr>
            <a:r>
              <a:rPr lang="en-US" sz="4200" b="1" dirty="0">
                <a:cs typeface="+mn-cs"/>
              </a:rPr>
              <a:t>UPS &amp; FedEx Rate Increases</a:t>
            </a:r>
            <a:endParaRPr lang="en-US" sz="4200" dirty="0">
              <a:cs typeface="+mn-cs"/>
            </a:endParaRPr>
          </a:p>
          <a:p>
            <a:pPr defTabSz="457200">
              <a:spcBef>
                <a:spcPts val="0"/>
              </a:spcBef>
              <a:buClrTx/>
              <a:defRPr/>
            </a:pPr>
            <a:r>
              <a:rPr lang="en-US" sz="4200" b="1" u="sng" dirty="0">
                <a:cs typeface="+mn-cs"/>
              </a:rPr>
              <a:t>General Rate Increase (GRI)</a:t>
            </a:r>
          </a:p>
          <a:p>
            <a:pPr marL="228600" indent="-228600" defTabSz="457200">
              <a:spcBef>
                <a:spcPts val="0"/>
              </a:spcBef>
              <a:buClrTx/>
              <a:buFont typeface="Arial" panose="020B0604020202020204" pitchFamily="34" charset="0"/>
              <a:buChar char="•"/>
              <a:defRPr/>
            </a:pPr>
            <a:r>
              <a:rPr lang="en-US" sz="4200" b="1" dirty="0">
                <a:cs typeface="+mn-cs"/>
              </a:rPr>
              <a:t>5.9%- </a:t>
            </a:r>
            <a:r>
              <a:rPr lang="en-US" sz="4200" dirty="0">
                <a:cs typeface="+mn-cs"/>
              </a:rPr>
              <a:t>2025</a:t>
            </a:r>
          </a:p>
          <a:p>
            <a:pPr marL="228600" indent="-228600" defTabSz="457200">
              <a:spcBef>
                <a:spcPts val="0"/>
              </a:spcBef>
              <a:buClrTx/>
              <a:buFont typeface="Arial" panose="020B0604020202020204" pitchFamily="34" charset="0"/>
              <a:buChar char="•"/>
              <a:defRPr/>
            </a:pPr>
            <a:r>
              <a:rPr lang="en-US" sz="4200" b="1" dirty="0">
                <a:cs typeface="+mn-cs"/>
              </a:rPr>
              <a:t>5.9%</a:t>
            </a:r>
            <a:r>
              <a:rPr lang="en-US" sz="4200" dirty="0">
                <a:cs typeface="+mn-cs"/>
              </a:rPr>
              <a:t>- 2024 </a:t>
            </a:r>
          </a:p>
          <a:p>
            <a:pPr marL="228600" indent="-228600" defTabSz="457200">
              <a:spcBef>
                <a:spcPts val="0"/>
              </a:spcBef>
              <a:buClrTx/>
              <a:buFont typeface="Arial" panose="020B0604020202020204" pitchFamily="34" charset="0"/>
              <a:buChar char="•"/>
              <a:defRPr/>
            </a:pPr>
            <a:r>
              <a:rPr lang="en-US" sz="4200" b="1" dirty="0">
                <a:cs typeface="+mn-cs"/>
              </a:rPr>
              <a:t>6.9% </a:t>
            </a:r>
            <a:r>
              <a:rPr lang="en-US" sz="4200" dirty="0">
                <a:cs typeface="+mn-cs"/>
              </a:rPr>
              <a:t>- 2023 </a:t>
            </a:r>
          </a:p>
          <a:p>
            <a:pPr marL="228600" indent="-228600" defTabSz="457200">
              <a:spcBef>
                <a:spcPts val="0"/>
              </a:spcBef>
              <a:buClrTx/>
              <a:buFont typeface="Arial" panose="020B0604020202020204" pitchFamily="34" charset="0"/>
              <a:buChar char="•"/>
              <a:defRPr/>
            </a:pPr>
            <a:r>
              <a:rPr lang="en-US" sz="4200" b="1" dirty="0">
                <a:cs typeface="+mn-cs"/>
              </a:rPr>
              <a:t>5.9% - </a:t>
            </a:r>
            <a:r>
              <a:rPr lang="en-US" sz="4200" dirty="0">
                <a:cs typeface="+mn-cs"/>
              </a:rPr>
              <a:t>2022 </a:t>
            </a:r>
          </a:p>
          <a:p>
            <a:pPr marL="228600" indent="-228600" defTabSz="457200">
              <a:spcBef>
                <a:spcPts val="0"/>
              </a:spcBef>
              <a:buClrTx/>
              <a:buFont typeface="Arial" panose="020B0604020202020204" pitchFamily="34" charset="0"/>
              <a:buChar char="•"/>
              <a:defRPr/>
            </a:pPr>
            <a:r>
              <a:rPr lang="en-US" sz="4200" b="1" dirty="0">
                <a:cs typeface="+mn-cs"/>
              </a:rPr>
              <a:t>Avg 4.9% </a:t>
            </a:r>
            <a:r>
              <a:rPr lang="en-US" sz="4200" dirty="0">
                <a:cs typeface="+mn-cs"/>
              </a:rPr>
              <a:t>- Previous Years</a:t>
            </a:r>
          </a:p>
          <a:p>
            <a:pPr defTabSz="457200">
              <a:spcBef>
                <a:spcPts val="0"/>
              </a:spcBef>
              <a:buClrTx/>
              <a:defRPr/>
            </a:pPr>
            <a:endParaRPr lang="en-US" sz="4200" i="1" dirty="0">
              <a:cs typeface="+mn-cs"/>
            </a:endParaRPr>
          </a:p>
          <a:p>
            <a:pPr defTabSz="457200">
              <a:spcBef>
                <a:spcPts val="0"/>
              </a:spcBef>
              <a:buClrTx/>
              <a:defRPr/>
            </a:pPr>
            <a:r>
              <a:rPr lang="en-US" sz="1200" i="1" dirty="0">
                <a:cs typeface="+mn-cs"/>
              </a:rPr>
              <a:t>*GRI does </a:t>
            </a:r>
            <a:r>
              <a:rPr lang="en-US" sz="1200" i="1" u="sng" dirty="0">
                <a:cs typeface="+mn-cs"/>
              </a:rPr>
              <a:t>NOT</a:t>
            </a:r>
            <a:r>
              <a:rPr lang="en-US" sz="1200" i="1" dirty="0">
                <a:cs typeface="+mn-cs"/>
              </a:rPr>
              <a:t> include surcharges and accessorial fees.</a:t>
            </a:r>
          </a:p>
          <a:p>
            <a:pPr defTabSz="457200">
              <a:spcBef>
                <a:spcPts val="0"/>
              </a:spcBef>
              <a:buClrTx/>
              <a:defRPr/>
            </a:pPr>
            <a:endParaRPr lang="en-US" sz="1400" i="1"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endParaRPr lang="en-US" sz="1400" b="1" u="sng" dirty="0">
              <a:cs typeface="+mn-cs"/>
            </a:endParaRPr>
          </a:p>
          <a:p>
            <a:pPr defTabSz="457200">
              <a:spcBef>
                <a:spcPts val="0"/>
              </a:spcBef>
              <a:buClrTx/>
              <a:defRPr/>
            </a:pPr>
            <a:r>
              <a:rPr lang="en-US" sz="4200" b="1" u="sng" dirty="0">
                <a:cs typeface="+mn-cs"/>
              </a:rPr>
              <a:t>Surcharge Increases from 2023 to 2024</a:t>
            </a:r>
          </a:p>
          <a:p>
            <a:pPr marL="285750" indent="-285750" defTabSz="457200">
              <a:spcBef>
                <a:spcPts val="0"/>
              </a:spcBef>
              <a:buClrTx/>
              <a:buFont typeface="Arial" panose="020B0604020202020204" pitchFamily="34" charset="0"/>
              <a:buChar char="•"/>
              <a:defRPr/>
            </a:pPr>
            <a:r>
              <a:rPr lang="en-US" sz="4200" dirty="0">
                <a:cs typeface="+mn-cs"/>
              </a:rPr>
              <a:t>Residential Deliveries:</a:t>
            </a:r>
          </a:p>
          <a:p>
            <a:pPr defTabSz="457200">
              <a:spcBef>
                <a:spcPts val="0"/>
              </a:spcBef>
              <a:buClrTx/>
              <a:defRPr/>
            </a:pPr>
            <a:r>
              <a:rPr lang="en-US" sz="4200" dirty="0">
                <a:cs typeface="+mn-cs"/>
              </a:rPr>
              <a:t>	- UPS Ground: </a:t>
            </a:r>
            <a:r>
              <a:rPr lang="en-US" sz="4200" b="1" dirty="0">
                <a:cs typeface="+mn-cs"/>
              </a:rPr>
              <a:t>8.2% increase</a:t>
            </a:r>
          </a:p>
          <a:p>
            <a:pPr defTabSz="457200">
              <a:spcBef>
                <a:spcPts val="0"/>
              </a:spcBef>
              <a:buClrTx/>
              <a:defRPr/>
            </a:pPr>
            <a:r>
              <a:rPr lang="en-US" sz="4200" dirty="0">
                <a:cs typeface="+mn-cs"/>
              </a:rPr>
              <a:t>	- FedEx Home Delivery </a:t>
            </a:r>
            <a:r>
              <a:rPr lang="en-US" sz="4200" b="1" dirty="0">
                <a:cs typeface="+mn-cs"/>
              </a:rPr>
              <a:t>8.4% increase</a:t>
            </a:r>
          </a:p>
          <a:p>
            <a:pPr marL="285750" indent="-285750" defTabSz="457200">
              <a:spcBef>
                <a:spcPts val="0"/>
              </a:spcBef>
              <a:buClrTx/>
              <a:buFont typeface="Arial" panose="020B0604020202020204" pitchFamily="34" charset="0"/>
              <a:buChar char="•"/>
              <a:defRPr/>
            </a:pPr>
            <a:r>
              <a:rPr lang="en-US" sz="4200" dirty="0">
                <a:cs typeface="+mn-cs"/>
              </a:rPr>
              <a:t>Additional surcharges for more rural routes and longer zones</a:t>
            </a:r>
          </a:p>
          <a:p>
            <a:pPr defTabSz="457200">
              <a:spcBef>
                <a:spcPts val="0"/>
              </a:spcBef>
              <a:buClrTx/>
              <a:defRPr/>
            </a:pPr>
            <a:endParaRPr lang="en-US" sz="2000" dirty="0">
              <a:solidFill>
                <a:srgbClr val="FF0000"/>
              </a:solidFill>
              <a:cs typeface="+mn-cs"/>
            </a:endParaRPr>
          </a:p>
        </p:txBody>
      </p:sp>
      <p:sp>
        <p:nvSpPr>
          <p:cNvPr id="5" name="TextBox 4">
            <a:extLst>
              <a:ext uri="{FF2B5EF4-FFF2-40B4-BE49-F238E27FC236}">
                <a16:creationId xmlns:a16="http://schemas.microsoft.com/office/drawing/2014/main" id="{30222BAE-B79E-4CCD-BE00-4460892F7CE5}"/>
              </a:ext>
            </a:extLst>
          </p:cNvPr>
          <p:cNvSpPr txBox="1"/>
          <p:nvPr/>
        </p:nvSpPr>
        <p:spPr>
          <a:xfrm>
            <a:off x="629874" y="5484117"/>
            <a:ext cx="5011120" cy="1138773"/>
          </a:xfrm>
          <a:prstGeom prst="rect">
            <a:avLst/>
          </a:prstGeom>
          <a:noFill/>
        </p:spPr>
        <p:txBody>
          <a:bodyPr wrap="square" rtlCol="0">
            <a:spAutoFit/>
          </a:bodyPr>
          <a:lstStyle/>
          <a:p>
            <a:pPr algn="ctr" defTabSz="914217"/>
            <a:r>
              <a:rPr lang="en-US" dirty="0">
                <a:solidFill>
                  <a:srgbClr val="FF0000"/>
                </a:solidFill>
                <a:latin typeface="Franklin Gothic Book" panose="020B0503020102020204"/>
              </a:rPr>
              <a:t>5.9% minimum additional increase in shipping costs by major carriers in effect beginning of 2025</a:t>
            </a:r>
          </a:p>
          <a:p>
            <a:pPr algn="ctr" defTabSz="914217"/>
            <a:endParaRPr lang="en-US" sz="600" dirty="0">
              <a:solidFill>
                <a:srgbClr val="FF0000"/>
              </a:solidFill>
              <a:latin typeface="Franklin Gothic Book" panose="020B0503020102020204"/>
            </a:endParaRPr>
          </a:p>
          <a:p>
            <a:pPr algn="ctr" defTabSz="914217"/>
            <a:r>
              <a:rPr lang="en-US" sz="800" i="1" dirty="0">
                <a:solidFill>
                  <a:srgbClr val="FF0000"/>
                </a:solidFill>
                <a:latin typeface="Franklin Gothic Book" panose="020B0503020102020204"/>
                <a:hlinkClick r:id="rId3"/>
              </a:rPr>
              <a:t>https://www.partnership.com/blog/post/fedex-ups-general-rate-increase</a:t>
            </a:r>
            <a:r>
              <a:rPr lang="en-US" sz="800" i="1" dirty="0">
                <a:solidFill>
                  <a:srgbClr val="FF0000"/>
                </a:solidFill>
                <a:latin typeface="Franklin Gothic Book" panose="020B0503020102020204"/>
              </a:rPr>
              <a:t> </a:t>
            </a:r>
          </a:p>
        </p:txBody>
      </p:sp>
      <p:graphicFrame>
        <p:nvGraphicFramePr>
          <p:cNvPr id="6" name="Chart 5">
            <a:extLst>
              <a:ext uri="{FF2B5EF4-FFF2-40B4-BE49-F238E27FC236}">
                <a16:creationId xmlns:a16="http://schemas.microsoft.com/office/drawing/2014/main" id="{DF4D501B-5151-E2BD-D69C-2A1BB5232B20}"/>
              </a:ext>
            </a:extLst>
          </p:cNvPr>
          <p:cNvGraphicFramePr>
            <a:graphicFrameLocks/>
          </p:cNvGraphicFramePr>
          <p:nvPr>
            <p:extLst>
              <p:ext uri="{D42A27DB-BD31-4B8C-83A1-F6EECF244321}">
                <p14:modId xmlns:p14="http://schemas.microsoft.com/office/powerpoint/2010/main" val="601605667"/>
              </p:ext>
            </p:extLst>
          </p:nvPr>
        </p:nvGraphicFramePr>
        <p:xfrm>
          <a:off x="810540" y="2082421"/>
          <a:ext cx="4649788" cy="3322655"/>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5329F173-C2A2-1082-80A6-258292346233}"/>
              </a:ext>
            </a:extLst>
          </p:cNvPr>
          <p:cNvSpPr txBox="1"/>
          <p:nvPr/>
        </p:nvSpPr>
        <p:spPr>
          <a:xfrm>
            <a:off x="6787682" y="3637611"/>
            <a:ext cx="4173794" cy="954107"/>
          </a:xfrm>
          <a:prstGeom prst="rect">
            <a:avLst/>
          </a:prstGeom>
          <a:solidFill>
            <a:schemeClr val="accent6">
              <a:lumMod val="10000"/>
              <a:lumOff val="90000"/>
            </a:schemeClr>
          </a:solidFill>
        </p:spPr>
        <p:txBody>
          <a:bodyPr wrap="square" rtlCol="0">
            <a:spAutoFit/>
          </a:bodyPr>
          <a:lstStyle/>
          <a:p>
            <a:pPr defTabSz="914217"/>
            <a:r>
              <a:rPr lang="en-US" sz="1400" b="1" i="1" dirty="0">
                <a:solidFill>
                  <a:srgbClr val="000000"/>
                </a:solidFill>
                <a:latin typeface="Verdana" panose="020B0604030504040204" pitchFamily="34" charset="0"/>
                <a:ea typeface="Verdana" panose="020B0604030504040204" pitchFamily="34" charset="0"/>
              </a:rPr>
              <a:t>Cumulative Impact: </a:t>
            </a:r>
            <a:r>
              <a:rPr lang="en-US" sz="1400" i="1" dirty="0">
                <a:solidFill>
                  <a:srgbClr val="000000"/>
                </a:solidFill>
                <a:latin typeface="Verdana" panose="020B0604030504040204" pitchFamily="34" charset="0"/>
                <a:ea typeface="Verdana" panose="020B0604030504040204" pitchFamily="34" charset="0"/>
              </a:rPr>
              <a:t>An item that costs $10 to ship in 2020 had an </a:t>
            </a:r>
            <a:r>
              <a:rPr lang="en-US" sz="1400" b="1" i="1" dirty="0">
                <a:solidFill>
                  <a:srgbClr val="000000"/>
                </a:solidFill>
                <a:latin typeface="Verdana" panose="020B0604030504040204" pitchFamily="34" charset="0"/>
                <a:ea typeface="Verdana" panose="020B0604030504040204" pitchFamily="34" charset="0"/>
              </a:rPr>
              <a:t>18.7% increase</a:t>
            </a:r>
            <a:r>
              <a:rPr lang="en-US" sz="1400" i="1" dirty="0">
                <a:solidFill>
                  <a:srgbClr val="000000"/>
                </a:solidFill>
                <a:latin typeface="Verdana" panose="020B0604030504040204" pitchFamily="34" charset="0"/>
                <a:ea typeface="Verdana" panose="020B0604030504040204" pitchFamily="34" charset="0"/>
              </a:rPr>
              <a:t>, now costs $11.87 in 2024 before surcharges and additional rural fees</a:t>
            </a:r>
          </a:p>
        </p:txBody>
      </p:sp>
    </p:spTree>
    <p:extLst>
      <p:ext uri="{BB962C8B-B14F-4D97-AF65-F5344CB8AC3E}">
        <p14:creationId xmlns:p14="http://schemas.microsoft.com/office/powerpoint/2010/main" val="22750302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F920AABC-E6CD-473A-ABBC-DC2715F6F708}"/>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10" name="Object 9" hidden="1">
                        <a:extLst>
                          <a:ext uri="{FF2B5EF4-FFF2-40B4-BE49-F238E27FC236}">
                            <a16:creationId xmlns:a16="http://schemas.microsoft.com/office/drawing/2014/main" id="{F920AABC-E6CD-473A-ABBC-DC2715F6F708}"/>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8" name="Picture 7" descr="Numbers and symbols">
            <a:extLst>
              <a:ext uri="{FF2B5EF4-FFF2-40B4-BE49-F238E27FC236}">
                <a16:creationId xmlns:a16="http://schemas.microsoft.com/office/drawing/2014/main" id="{3BAA002B-DA8D-6EAF-3352-5073FFE49AC4}"/>
              </a:ext>
            </a:extLst>
          </p:cNvPr>
          <p:cNvPicPr>
            <a:picLocks noChangeAspect="1"/>
          </p:cNvPicPr>
          <p:nvPr/>
        </p:nvPicPr>
        <p:blipFill>
          <a:blip r:embed="rId6" cstate="print">
            <a:clrChange>
              <a:clrFrom>
                <a:srgbClr val="EEEAE9"/>
              </a:clrFrom>
              <a:clrTo>
                <a:srgbClr val="EEEAE9">
                  <a:alpha val="0"/>
                </a:srgbClr>
              </a:clrTo>
            </a:clrChange>
            <a:alphaModFix amt="25000"/>
            <a:extLst>
              <a:ext uri="{28A0092B-C50C-407E-A947-70E740481C1C}">
                <a14:useLocalDpi xmlns:a14="http://schemas.microsoft.com/office/drawing/2010/main" val="0"/>
              </a:ext>
            </a:extLst>
          </a:blip>
          <a:stretch>
            <a:fillRect/>
          </a:stretch>
        </p:blipFill>
        <p:spPr>
          <a:xfrm>
            <a:off x="1247098" y="947765"/>
            <a:ext cx="9326880" cy="6217920"/>
          </a:xfrm>
          <a:prstGeom prst="rect">
            <a:avLst/>
          </a:prstGeom>
        </p:spPr>
      </p:pic>
      <p:sp>
        <p:nvSpPr>
          <p:cNvPr id="3" name="Content Placeholder 2">
            <a:extLst>
              <a:ext uri="{FF2B5EF4-FFF2-40B4-BE49-F238E27FC236}">
                <a16:creationId xmlns:a16="http://schemas.microsoft.com/office/drawing/2014/main" id="{ECE21628-C51B-995B-D11B-FB605CB1FBBF}"/>
              </a:ext>
            </a:extLst>
          </p:cNvPr>
          <p:cNvSpPr>
            <a:spLocks noGrp="1"/>
          </p:cNvSpPr>
          <p:nvPr>
            <p:ph sz="quarter" idx="13"/>
          </p:nvPr>
        </p:nvSpPr>
        <p:spPr>
          <a:xfrm>
            <a:off x="344364" y="1915548"/>
            <a:ext cx="3726832" cy="4572001"/>
          </a:xfrm>
        </p:spPr>
        <p:txBody>
          <a:bodyPr/>
          <a:lstStyle/>
          <a:p>
            <a:pPr marL="0" indent="0" algn="ctr">
              <a:buNone/>
            </a:pPr>
            <a:r>
              <a:rPr lang="en-US" b="1" i="1" dirty="0"/>
              <a:t>Document cost increases Pre / Post PHE:</a:t>
            </a:r>
          </a:p>
          <a:p>
            <a:pPr lvl="1"/>
            <a:r>
              <a:rPr lang="en-US" dirty="0"/>
              <a:t>Wages / Benefits </a:t>
            </a:r>
          </a:p>
          <a:p>
            <a:pPr lvl="1"/>
            <a:r>
              <a:rPr lang="en-US" dirty="0"/>
              <a:t>Recruitment / Retention</a:t>
            </a:r>
          </a:p>
          <a:p>
            <a:pPr lvl="1"/>
            <a:r>
              <a:rPr lang="en-US" dirty="0"/>
              <a:t>Product Acquisition</a:t>
            </a:r>
          </a:p>
          <a:p>
            <a:pPr lvl="1"/>
            <a:r>
              <a:rPr lang="en-US" dirty="0"/>
              <a:t>Transportation</a:t>
            </a:r>
          </a:p>
          <a:p>
            <a:pPr lvl="1"/>
            <a:r>
              <a:rPr lang="en-US" dirty="0"/>
              <a:t>Property (Rent / Lease)</a:t>
            </a:r>
          </a:p>
          <a:p>
            <a:pPr lvl="1"/>
            <a:r>
              <a:rPr lang="en-US" dirty="0"/>
              <a:t>Personal Protective Equipment</a:t>
            </a:r>
          </a:p>
          <a:p>
            <a:pPr lvl="1"/>
            <a:r>
              <a:rPr lang="en-US" dirty="0"/>
              <a:t>Investment in Remote Operations</a:t>
            </a:r>
          </a:p>
          <a:p>
            <a:pPr lvl="1"/>
            <a:endParaRPr lang="en-US" dirty="0"/>
          </a:p>
          <a:p>
            <a:pPr marL="0" indent="0" algn="ctr">
              <a:buNone/>
            </a:pPr>
            <a:r>
              <a:rPr lang="en-US" b="1" i="1" dirty="0"/>
              <a:t>Share relevant numbers with payor:</a:t>
            </a:r>
          </a:p>
          <a:p>
            <a:pPr lvl="1"/>
            <a:r>
              <a:rPr lang="en-US" dirty="0"/>
              <a:t>Total % cost increase </a:t>
            </a:r>
          </a:p>
          <a:p>
            <a:pPr lvl="1"/>
            <a:r>
              <a:rPr lang="en-US" dirty="0"/>
              <a:t>Highlight specific examples of cost increases and their impact</a:t>
            </a:r>
          </a:p>
          <a:p>
            <a:pPr marL="0" indent="0">
              <a:buNone/>
            </a:pPr>
            <a:endParaRPr lang="en-US" dirty="0"/>
          </a:p>
        </p:txBody>
      </p:sp>
      <p:sp>
        <p:nvSpPr>
          <p:cNvPr id="4" name="Content Placeholder 3">
            <a:extLst>
              <a:ext uri="{FF2B5EF4-FFF2-40B4-BE49-F238E27FC236}">
                <a16:creationId xmlns:a16="http://schemas.microsoft.com/office/drawing/2014/main" id="{14941C0C-7796-D39C-47CB-59F8EBC305C4}"/>
              </a:ext>
            </a:extLst>
          </p:cNvPr>
          <p:cNvSpPr>
            <a:spLocks noGrp="1"/>
          </p:cNvSpPr>
          <p:nvPr>
            <p:ph sz="quarter" idx="15"/>
          </p:nvPr>
        </p:nvSpPr>
        <p:spPr>
          <a:xfrm>
            <a:off x="4245957" y="1915548"/>
            <a:ext cx="3698788" cy="4572000"/>
          </a:xfrm>
        </p:spPr>
        <p:txBody>
          <a:bodyPr>
            <a:normAutofit lnSpcReduction="10000"/>
          </a:bodyPr>
          <a:lstStyle/>
          <a:p>
            <a:pPr marL="0" indent="0" algn="ctr">
              <a:buNone/>
            </a:pPr>
            <a:r>
              <a:rPr lang="en-US" b="1" dirty="0"/>
              <a:t>Highlight your service to the payor:</a:t>
            </a:r>
          </a:p>
          <a:p>
            <a:r>
              <a:rPr lang="en-US" dirty="0"/>
              <a:t>Number of patients served</a:t>
            </a:r>
          </a:p>
          <a:p>
            <a:r>
              <a:rPr lang="en-US" dirty="0"/>
              <a:t>Number of products delivered</a:t>
            </a:r>
          </a:p>
          <a:p>
            <a:r>
              <a:rPr lang="en-US" dirty="0"/>
              <a:t>Number of touch points (deliveries, service calls, phone calls)</a:t>
            </a:r>
          </a:p>
          <a:p>
            <a:r>
              <a:rPr lang="en-US" dirty="0"/>
              <a:t>Patient satisfaction scores</a:t>
            </a:r>
          </a:p>
          <a:p>
            <a:pPr marL="0" indent="0" algn="ctr">
              <a:buNone/>
            </a:pPr>
            <a:endParaRPr lang="en-US" dirty="0"/>
          </a:p>
          <a:p>
            <a:pPr marL="0" indent="0" algn="ctr">
              <a:buNone/>
            </a:pPr>
            <a:r>
              <a:rPr lang="en-US" b="1" i="1" dirty="0"/>
              <a:t>Look for ways to quantify your value:</a:t>
            </a:r>
          </a:p>
          <a:p>
            <a:r>
              <a:rPr lang="en-US" dirty="0"/>
              <a:t>What value-add service do you provide while servicing their patients?</a:t>
            </a:r>
          </a:p>
          <a:p>
            <a:r>
              <a:rPr lang="en-US" dirty="0"/>
              <a:t>Can you correlate your service to any outcomes?</a:t>
            </a:r>
          </a:p>
          <a:p>
            <a:endParaRPr lang="en-US" dirty="0"/>
          </a:p>
          <a:p>
            <a:endParaRPr lang="en-US" dirty="0"/>
          </a:p>
        </p:txBody>
      </p:sp>
      <p:sp>
        <p:nvSpPr>
          <p:cNvPr id="5" name="Content Placeholder 4">
            <a:extLst>
              <a:ext uri="{FF2B5EF4-FFF2-40B4-BE49-F238E27FC236}">
                <a16:creationId xmlns:a16="http://schemas.microsoft.com/office/drawing/2014/main" id="{9F24FBCB-39F9-2F46-EC7C-4AD86BE61197}"/>
              </a:ext>
            </a:extLst>
          </p:cNvPr>
          <p:cNvSpPr>
            <a:spLocks noGrp="1"/>
          </p:cNvSpPr>
          <p:nvPr>
            <p:ph sz="quarter" idx="14"/>
          </p:nvPr>
        </p:nvSpPr>
        <p:spPr>
          <a:xfrm>
            <a:off x="7946332" y="1915548"/>
            <a:ext cx="3527376" cy="4572000"/>
          </a:xfrm>
        </p:spPr>
        <p:txBody>
          <a:bodyPr/>
          <a:lstStyle/>
          <a:p>
            <a:pPr marL="0" indent="0" algn="ctr">
              <a:buNone/>
            </a:pPr>
            <a:r>
              <a:rPr lang="en-US" b="1" i="1" dirty="0"/>
              <a:t>Analyze payor performance against your marketplace:</a:t>
            </a:r>
          </a:p>
          <a:p>
            <a:r>
              <a:rPr lang="en-US" dirty="0"/>
              <a:t>Where does payor rank in terms of reimbursement?</a:t>
            </a:r>
          </a:p>
          <a:p>
            <a:r>
              <a:rPr lang="en-US" dirty="0"/>
              <a:t>How does payor compare to state / federal programs?</a:t>
            </a:r>
          </a:p>
          <a:p>
            <a:r>
              <a:rPr lang="en-US" dirty="0"/>
              <a:t>How does payor DSO / denial rate / audit activity compare to other payors?</a:t>
            </a:r>
          </a:p>
          <a:p>
            <a:r>
              <a:rPr lang="en-US" dirty="0"/>
              <a:t>If available benchmark payor using commercially available data </a:t>
            </a:r>
          </a:p>
        </p:txBody>
      </p:sp>
      <p:sp>
        <p:nvSpPr>
          <p:cNvPr id="11" name="TextBox 10">
            <a:extLst>
              <a:ext uri="{FF2B5EF4-FFF2-40B4-BE49-F238E27FC236}">
                <a16:creationId xmlns:a16="http://schemas.microsoft.com/office/drawing/2014/main" id="{650FDB27-51FF-F7D7-C78A-2E6C0EEB475B}"/>
              </a:ext>
            </a:extLst>
          </p:cNvPr>
          <p:cNvSpPr txBox="1"/>
          <p:nvPr/>
        </p:nvSpPr>
        <p:spPr>
          <a:xfrm>
            <a:off x="342777" y="1545447"/>
            <a:ext cx="3726832" cy="539432"/>
          </a:xfrm>
          <a:prstGeom prst="rect">
            <a:avLst/>
          </a:prstGeom>
          <a:noFill/>
        </p:spPr>
        <p:txBody>
          <a:bodyPr wrap="square" lIns="0" tIns="0" rIns="0" bIns="0" rtlCol="0">
            <a:noAutofit/>
          </a:bodyPr>
          <a:lstStyle/>
          <a:p>
            <a:pPr algn="ctr"/>
            <a:r>
              <a:rPr lang="en-US" b="1" dirty="0"/>
              <a:t>Cost Increases</a:t>
            </a:r>
          </a:p>
        </p:txBody>
      </p:sp>
      <p:sp>
        <p:nvSpPr>
          <p:cNvPr id="12" name="TextBox 11">
            <a:extLst>
              <a:ext uri="{FF2B5EF4-FFF2-40B4-BE49-F238E27FC236}">
                <a16:creationId xmlns:a16="http://schemas.microsoft.com/office/drawing/2014/main" id="{AED48C77-A615-F851-4B10-169C37A5E24C}"/>
              </a:ext>
            </a:extLst>
          </p:cNvPr>
          <p:cNvSpPr txBox="1"/>
          <p:nvPr/>
        </p:nvSpPr>
        <p:spPr>
          <a:xfrm>
            <a:off x="4245958" y="1545447"/>
            <a:ext cx="3525701" cy="539432"/>
          </a:xfrm>
          <a:prstGeom prst="rect">
            <a:avLst/>
          </a:prstGeom>
          <a:noFill/>
        </p:spPr>
        <p:txBody>
          <a:bodyPr wrap="square" lIns="0" tIns="0" rIns="0" bIns="0" rtlCol="0">
            <a:noAutofit/>
          </a:bodyPr>
          <a:lstStyle/>
          <a:p>
            <a:pPr algn="ctr"/>
            <a:r>
              <a:rPr lang="en-US" b="1" dirty="0"/>
              <a:t>Payor Relevance</a:t>
            </a:r>
          </a:p>
        </p:txBody>
      </p:sp>
      <p:sp>
        <p:nvSpPr>
          <p:cNvPr id="13" name="TextBox 12">
            <a:extLst>
              <a:ext uri="{FF2B5EF4-FFF2-40B4-BE49-F238E27FC236}">
                <a16:creationId xmlns:a16="http://schemas.microsoft.com/office/drawing/2014/main" id="{B2DC4324-FA2B-FB8C-C948-F6B05392175E}"/>
              </a:ext>
            </a:extLst>
          </p:cNvPr>
          <p:cNvSpPr txBox="1"/>
          <p:nvPr/>
        </p:nvSpPr>
        <p:spPr>
          <a:xfrm>
            <a:off x="7947211" y="1543775"/>
            <a:ext cx="3525701" cy="539432"/>
          </a:xfrm>
          <a:prstGeom prst="rect">
            <a:avLst/>
          </a:prstGeom>
          <a:noFill/>
        </p:spPr>
        <p:txBody>
          <a:bodyPr wrap="square" lIns="0" tIns="0" rIns="0" bIns="0" rtlCol="0">
            <a:noAutofit/>
          </a:bodyPr>
          <a:lstStyle/>
          <a:p>
            <a:pPr algn="ctr"/>
            <a:r>
              <a:rPr lang="en-US" b="1" dirty="0"/>
              <a:t>Market Comparison </a:t>
            </a:r>
          </a:p>
        </p:txBody>
      </p:sp>
      <p:sp>
        <p:nvSpPr>
          <p:cNvPr id="7" name="TextBox 6">
            <a:extLst>
              <a:ext uri="{FF2B5EF4-FFF2-40B4-BE49-F238E27FC236}">
                <a16:creationId xmlns:a16="http://schemas.microsoft.com/office/drawing/2014/main" id="{8FF0A47C-873D-5883-0E04-8A573A0A5989}"/>
              </a:ext>
            </a:extLst>
          </p:cNvPr>
          <p:cNvSpPr txBox="1"/>
          <p:nvPr/>
        </p:nvSpPr>
        <p:spPr>
          <a:xfrm>
            <a:off x="374693" y="413552"/>
            <a:ext cx="12188824" cy="646331"/>
          </a:xfrm>
          <a:prstGeom prst="rect">
            <a:avLst/>
          </a:prstGeom>
          <a:noFill/>
        </p:spPr>
        <p:txBody>
          <a:bodyPr wrap="square" rtlCol="0">
            <a:spAutoFit/>
          </a:bodyPr>
          <a:lstStyle/>
          <a:p>
            <a:r>
              <a:rPr lang="en-US" sz="3600" b="1" dirty="0">
                <a:solidFill>
                  <a:srgbClr val="002060"/>
                </a:solidFill>
              </a:rPr>
              <a:t>Negotiation: Know your numbers</a:t>
            </a:r>
          </a:p>
        </p:txBody>
      </p:sp>
      <p:pic>
        <p:nvPicPr>
          <p:cNvPr id="2" name="Picture 1" descr="A blue and black logo&#10;&#10;Description automatically generated">
            <a:extLst>
              <a:ext uri="{FF2B5EF4-FFF2-40B4-BE49-F238E27FC236}">
                <a16:creationId xmlns:a16="http://schemas.microsoft.com/office/drawing/2014/main" id="{298B49BE-B417-111F-BF5E-0B61AD264543}"/>
              </a:ext>
            </a:extLst>
          </p:cNvPr>
          <p:cNvPicPr/>
          <p:nvPr/>
        </p:nvPicPr>
        <p:blipFill>
          <a:blip r:embed="rId7"/>
          <a:stretch>
            <a:fillRect/>
          </a:stretch>
        </p:blipFill>
        <p:spPr>
          <a:xfrm>
            <a:off x="101066" y="6528681"/>
            <a:ext cx="1882513" cy="321596"/>
          </a:xfrm>
          <a:prstGeom prst="rect">
            <a:avLst/>
          </a:prstGeom>
        </p:spPr>
      </p:pic>
    </p:spTree>
    <p:extLst>
      <p:ext uri="{BB962C8B-B14F-4D97-AF65-F5344CB8AC3E}">
        <p14:creationId xmlns:p14="http://schemas.microsoft.com/office/powerpoint/2010/main" val="38241341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6" hidden="1">
            <a:extLst>
              <a:ext uri="{FF2B5EF4-FFF2-40B4-BE49-F238E27FC236}">
                <a16:creationId xmlns:a16="http://schemas.microsoft.com/office/drawing/2014/main" id="{FC666F10-F305-5D36-81B7-BD2D5F02604C}"/>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7" name="Object 6" hidden="1">
                        <a:extLst>
                          <a:ext uri="{FF2B5EF4-FFF2-40B4-BE49-F238E27FC236}">
                            <a16:creationId xmlns:a16="http://schemas.microsoft.com/office/drawing/2014/main" id="{FC666F10-F305-5D36-81B7-BD2D5F02604C}"/>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16" name="Content Placeholder 15" descr="Magnifier placed on a white background">
            <a:extLst>
              <a:ext uri="{FF2B5EF4-FFF2-40B4-BE49-F238E27FC236}">
                <a16:creationId xmlns:a16="http://schemas.microsoft.com/office/drawing/2014/main" id="{B7DC4684-EAD1-BA75-9807-ED4CEFD4E4E8}"/>
              </a:ext>
            </a:extLst>
          </p:cNvPr>
          <p:cNvPicPr>
            <a:picLocks noGrp="1" noChangeAspect="1"/>
          </p:cNvPicPr>
          <p:nvPr>
            <p:ph sz="quarter" idx="13"/>
          </p:nvPr>
        </p:nvPicPr>
        <p:blipFill>
          <a:blip r:embed="rId6" cstate="print">
            <a:alphaModFix amt="25000"/>
            <a:extLst>
              <a:ext uri="{28A0092B-C50C-407E-A947-70E740481C1C}">
                <a14:useLocalDpi xmlns:a14="http://schemas.microsoft.com/office/drawing/2010/main" val="0"/>
              </a:ext>
            </a:extLst>
          </a:blip>
          <a:stretch>
            <a:fillRect/>
          </a:stretch>
        </p:blipFill>
        <p:spPr>
          <a:xfrm rot="1608844">
            <a:off x="3747281" y="-694562"/>
            <a:ext cx="12192000" cy="8127999"/>
          </a:xfrm>
        </p:spPr>
      </p:pic>
      <p:sp>
        <p:nvSpPr>
          <p:cNvPr id="21" name="Oval 20">
            <a:extLst>
              <a:ext uri="{FF2B5EF4-FFF2-40B4-BE49-F238E27FC236}">
                <a16:creationId xmlns:a16="http://schemas.microsoft.com/office/drawing/2014/main" id="{C303B4A3-2938-7CCF-C56B-6BA65A5247D4}"/>
              </a:ext>
            </a:extLst>
          </p:cNvPr>
          <p:cNvSpPr/>
          <p:nvPr/>
        </p:nvSpPr>
        <p:spPr>
          <a:xfrm rot="1608844" flipH="1">
            <a:off x="7109331" y="1954113"/>
            <a:ext cx="5026343" cy="4437019"/>
          </a:xfrm>
          <a:prstGeom prst="ellipse">
            <a:avLst/>
          </a:prstGeom>
          <a:blipFill dpi="0" rotWithShape="0">
            <a:blip r:embed="rId7"/>
            <a:srcRect/>
            <a:stretch>
              <a:fillRect/>
            </a:stretch>
          </a:blipFill>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72000" rIns="72000" bIns="72000" numCol="1" spcCol="0" rtlCol="0" fromWordArt="0" anchor="t" anchorCtr="0" forceAA="0" compatLnSpc="1">
            <a:prstTxWarp prst="textNoShape">
              <a:avLst/>
            </a:prstTxWarp>
            <a:noAutofit/>
          </a:bodyPr>
          <a:lstStyle/>
          <a:p>
            <a:pPr algn="l"/>
            <a:endParaRPr lang="en-US" dirty="0" err="1"/>
          </a:p>
        </p:txBody>
      </p:sp>
      <p:sp>
        <p:nvSpPr>
          <p:cNvPr id="29" name="Content Placeholder 28">
            <a:extLst>
              <a:ext uri="{FF2B5EF4-FFF2-40B4-BE49-F238E27FC236}">
                <a16:creationId xmlns:a16="http://schemas.microsoft.com/office/drawing/2014/main" id="{E5DC76DA-D783-6B80-4485-483013A5FF2E}"/>
              </a:ext>
            </a:extLst>
          </p:cNvPr>
          <p:cNvSpPr>
            <a:spLocks noGrp="1"/>
          </p:cNvSpPr>
          <p:nvPr>
            <p:ph sz="quarter" idx="14"/>
          </p:nvPr>
        </p:nvSpPr>
        <p:spPr>
          <a:xfrm>
            <a:off x="728816" y="1586754"/>
            <a:ext cx="8494075" cy="4427967"/>
          </a:xfrm>
        </p:spPr>
        <p:txBody>
          <a:bodyPr/>
          <a:lstStyle/>
          <a:p>
            <a:pPr marL="341991" lvl="1" indent="0">
              <a:buNone/>
            </a:pPr>
            <a:endParaRPr lang="en-US" sz="1800" dirty="0"/>
          </a:p>
          <a:p>
            <a:pPr lvl="1"/>
            <a:r>
              <a:rPr lang="en-US" sz="1800" dirty="0"/>
              <a:t>Mine your data: </a:t>
            </a:r>
          </a:p>
          <a:p>
            <a:pPr marL="341991" lvl="1" indent="0">
              <a:buNone/>
            </a:pPr>
            <a:r>
              <a:rPr lang="en-US" sz="1800" dirty="0"/>
              <a:t>	What does it tell you? </a:t>
            </a:r>
          </a:p>
          <a:p>
            <a:pPr marL="341991" lvl="1" indent="0">
              <a:buNone/>
            </a:pPr>
            <a:r>
              <a:rPr lang="en-US" sz="1800" dirty="0"/>
              <a:t>	What is the impact your company has on the health system?</a:t>
            </a:r>
          </a:p>
          <a:p>
            <a:pPr marL="341991" lvl="1" indent="0">
              <a:buNone/>
            </a:pPr>
            <a:r>
              <a:rPr lang="en-US" sz="1800" dirty="0"/>
              <a:t>	Do you need to start  collecting additional outcomes data? </a:t>
            </a:r>
          </a:p>
          <a:p>
            <a:pPr marL="341991" lvl="1" indent="0">
              <a:buNone/>
            </a:pPr>
            <a:endParaRPr lang="en-US" sz="2000" dirty="0"/>
          </a:p>
          <a:p>
            <a:pPr lvl="1"/>
            <a:r>
              <a:rPr lang="en-US" sz="1800" dirty="0"/>
              <a:t>Find the story:</a:t>
            </a:r>
          </a:p>
          <a:p>
            <a:pPr marL="341991" lvl="1" indent="0">
              <a:buNone/>
            </a:pPr>
            <a:r>
              <a:rPr lang="en-US" sz="1800" dirty="0"/>
              <a:t>	Articulate the patient experience.</a:t>
            </a:r>
          </a:p>
          <a:p>
            <a:pPr marL="341991" lvl="1" indent="0">
              <a:buNone/>
            </a:pPr>
            <a:endParaRPr lang="en-US" sz="1800" dirty="0"/>
          </a:p>
          <a:p>
            <a:pPr lvl="1"/>
            <a:r>
              <a:rPr lang="en-US" sz="1800" dirty="0"/>
              <a:t>Illustrate your impact on </a:t>
            </a:r>
            <a:r>
              <a:rPr lang="en-US" sz="1800" u="sng" dirty="0"/>
              <a:t>total cost of care</a:t>
            </a:r>
          </a:p>
          <a:p>
            <a:pPr marL="341991" lvl="1" indent="0">
              <a:buNone/>
            </a:pPr>
            <a:r>
              <a:rPr lang="en-US" sz="1800" dirty="0"/>
              <a:t>	Easy to identify patient base</a:t>
            </a:r>
          </a:p>
          <a:p>
            <a:pPr marL="341991" lvl="1" indent="0">
              <a:buNone/>
            </a:pPr>
            <a:r>
              <a:rPr lang="en-US" sz="1800" dirty="0"/>
              <a:t>	Quick access / turnaround</a:t>
            </a:r>
          </a:p>
          <a:p>
            <a:pPr marL="341991" lvl="1" indent="0">
              <a:buNone/>
            </a:pPr>
            <a:r>
              <a:rPr lang="en-US" sz="1800" dirty="0"/>
              <a:t>	Strong ROI</a:t>
            </a:r>
          </a:p>
        </p:txBody>
      </p:sp>
      <p:sp>
        <p:nvSpPr>
          <p:cNvPr id="3" name="TextBox 2">
            <a:extLst>
              <a:ext uri="{FF2B5EF4-FFF2-40B4-BE49-F238E27FC236}">
                <a16:creationId xmlns:a16="http://schemas.microsoft.com/office/drawing/2014/main" id="{CFB30752-BAA7-F9F4-5AB5-7AA68CDDEC4E}"/>
              </a:ext>
            </a:extLst>
          </p:cNvPr>
          <p:cNvSpPr txBox="1"/>
          <p:nvPr/>
        </p:nvSpPr>
        <p:spPr>
          <a:xfrm>
            <a:off x="284385" y="520113"/>
            <a:ext cx="12188824" cy="646331"/>
          </a:xfrm>
          <a:prstGeom prst="rect">
            <a:avLst/>
          </a:prstGeom>
          <a:noFill/>
        </p:spPr>
        <p:txBody>
          <a:bodyPr wrap="square" rtlCol="0">
            <a:spAutoFit/>
          </a:bodyPr>
          <a:lstStyle/>
          <a:p>
            <a:r>
              <a:rPr lang="en-US" sz="3600" b="1" dirty="0">
                <a:solidFill>
                  <a:srgbClr val="002060"/>
                </a:solidFill>
              </a:rPr>
              <a:t>Negotiation: Know Your Value, Tell Your Story</a:t>
            </a:r>
          </a:p>
        </p:txBody>
      </p:sp>
      <p:pic>
        <p:nvPicPr>
          <p:cNvPr id="2" name="Picture 1" descr="A blue and black logo&#10;&#10;Description automatically generated">
            <a:extLst>
              <a:ext uri="{FF2B5EF4-FFF2-40B4-BE49-F238E27FC236}">
                <a16:creationId xmlns:a16="http://schemas.microsoft.com/office/drawing/2014/main" id="{02AEEBED-9DC8-A392-9643-125CD8895613}"/>
              </a:ext>
            </a:extLst>
          </p:cNvPr>
          <p:cNvPicPr/>
          <p:nvPr/>
        </p:nvPicPr>
        <p:blipFill>
          <a:blip r:embed="rId8"/>
          <a:stretch>
            <a:fillRect/>
          </a:stretch>
        </p:blipFill>
        <p:spPr>
          <a:xfrm>
            <a:off x="142629" y="6489698"/>
            <a:ext cx="1882513" cy="321596"/>
          </a:xfrm>
          <a:prstGeom prst="rect">
            <a:avLst/>
          </a:prstGeom>
        </p:spPr>
      </p:pic>
    </p:spTree>
    <p:extLst>
      <p:ext uri="{BB962C8B-B14F-4D97-AF65-F5344CB8AC3E}">
        <p14:creationId xmlns:p14="http://schemas.microsoft.com/office/powerpoint/2010/main" val="1700545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Object 4" hidden="1">
            <a:extLst>
              <a:ext uri="{FF2B5EF4-FFF2-40B4-BE49-F238E27FC236}">
                <a16:creationId xmlns:a16="http://schemas.microsoft.com/office/drawing/2014/main" id="{656A6FD0-4697-4E65-C2B2-66B707E9D5CD}"/>
              </a:ext>
            </a:extLst>
          </p:cNvPr>
          <p:cNvGraphicFramePr>
            <a:graphicFrameLocks noChangeAspect="1"/>
          </p:cNvGraphicFramePr>
          <p:nvPr>
            <p:custDataLst>
              <p:tags r:id="rId1"/>
            </p:custDataLst>
          </p:nvPr>
        </p:nvGraphicFramePr>
        <p:xfrm>
          <a:off x="1589" y="1589"/>
          <a:ext cx="1588" cy="1588"/>
        </p:xfrm>
        <a:graphic>
          <a:graphicData uri="http://schemas.openxmlformats.org/presentationml/2006/ole">
            <mc:AlternateContent xmlns:mc="http://schemas.openxmlformats.org/markup-compatibility/2006">
              <mc:Choice xmlns:v="urn:schemas-microsoft-com:vml" Requires="v">
                <p:oleObj name="think-cell Slide" r:id="rId4" imgW="347" imgH="348" progId="TCLayout.ActiveDocument.1">
                  <p:embed/>
                </p:oleObj>
              </mc:Choice>
              <mc:Fallback>
                <p:oleObj name="think-cell Slide" r:id="rId4" imgW="347" imgH="348" progId="TCLayout.ActiveDocument.1">
                  <p:embed/>
                  <p:pic>
                    <p:nvPicPr>
                      <p:cNvPr id="5" name="Object 4" hidden="1">
                        <a:extLst>
                          <a:ext uri="{FF2B5EF4-FFF2-40B4-BE49-F238E27FC236}">
                            <a16:creationId xmlns:a16="http://schemas.microsoft.com/office/drawing/2014/main" id="{656A6FD0-4697-4E65-C2B2-66B707E9D5CD}"/>
                          </a:ext>
                        </a:extLst>
                      </p:cNvPr>
                      <p:cNvPicPr/>
                      <p:nvPr/>
                    </p:nvPicPr>
                    <p:blipFill>
                      <a:blip r:embed="rId5"/>
                      <a:stretch>
                        <a:fillRect/>
                      </a:stretch>
                    </p:blipFill>
                    <p:spPr>
                      <a:xfrm>
                        <a:off x="1589" y="1589"/>
                        <a:ext cx="1588" cy="1588"/>
                      </a:xfrm>
                      <a:prstGeom prst="rect">
                        <a:avLst/>
                      </a:prstGeom>
                    </p:spPr>
                  </p:pic>
                </p:oleObj>
              </mc:Fallback>
            </mc:AlternateContent>
          </a:graphicData>
        </a:graphic>
      </p:graphicFrame>
      <p:pic>
        <p:nvPicPr>
          <p:cNvPr id="18" name="Picture 17" descr="Question mark on green pastel background">
            <a:extLst>
              <a:ext uri="{FF2B5EF4-FFF2-40B4-BE49-F238E27FC236}">
                <a16:creationId xmlns:a16="http://schemas.microsoft.com/office/drawing/2014/main" id="{65AD9CAF-C6D4-F9DE-01E1-43905DD78482}"/>
              </a:ext>
            </a:extLst>
          </p:cNvPr>
          <p:cNvPicPr>
            <a:picLocks noChangeAspect="1"/>
          </p:cNvPicPr>
          <p:nvPr/>
        </p:nvPicPr>
        <p:blipFill>
          <a:blip r:embed="rId6">
            <a:alphaModFix amt="25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Text Placeholder 15">
            <a:extLst>
              <a:ext uri="{FF2B5EF4-FFF2-40B4-BE49-F238E27FC236}">
                <a16:creationId xmlns:a16="http://schemas.microsoft.com/office/drawing/2014/main" id="{B1CA209C-859C-8249-037F-C154714637F0}"/>
              </a:ext>
            </a:extLst>
          </p:cNvPr>
          <p:cNvSpPr txBox="1">
            <a:spLocks noGrp="1"/>
          </p:cNvSpPr>
          <p:nvPr>
            <p:ph type="body" sz="quarter" idx="17"/>
          </p:nvPr>
        </p:nvSpPr>
        <p:spPr>
          <a:xfrm>
            <a:off x="142629" y="1143000"/>
            <a:ext cx="10848153" cy="4572000"/>
          </a:xfrm>
          <a:prstGeom prst="rect">
            <a:avLst/>
          </a:prstGeom>
          <a:noFill/>
        </p:spPr>
        <p:txBody>
          <a:bodyPr vert="horz" wrap="square" lIns="0" tIns="0" rIns="0" bIns="0" rtlCol="0">
            <a:noAutofit/>
          </a:bodyPr>
          <a:lstStyle/>
          <a:p>
            <a:pPr marL="0" indent="0" algn="ctr">
              <a:buNone/>
            </a:pPr>
            <a:r>
              <a:rPr lang="en-US" sz="2667" b="1" i="1" dirty="0"/>
              <a:t>What will be your ask?</a:t>
            </a:r>
          </a:p>
          <a:p>
            <a:pPr marL="0" indent="0">
              <a:buNone/>
            </a:pPr>
            <a:r>
              <a:rPr lang="en-US" sz="2133" dirty="0"/>
              <a:t>Reimbursement:</a:t>
            </a:r>
          </a:p>
          <a:p>
            <a:pPr lvl="1"/>
            <a:r>
              <a:rPr lang="en-US" sz="2133" dirty="0"/>
              <a:t>Rate increase? Will you ask for an across the board % increase or target specific codes?</a:t>
            </a:r>
          </a:p>
          <a:p>
            <a:pPr lvl="1"/>
            <a:r>
              <a:rPr lang="en-US" sz="2133" dirty="0"/>
              <a:t>Annual CPI adjustment?</a:t>
            </a:r>
          </a:p>
          <a:p>
            <a:pPr lvl="1"/>
            <a:r>
              <a:rPr lang="en-US" sz="2133" dirty="0"/>
              <a:t>Set to % Medicare  / Medicaid fee schedule?</a:t>
            </a:r>
          </a:p>
          <a:p>
            <a:pPr marL="0" indent="0">
              <a:buNone/>
            </a:pPr>
            <a:endParaRPr lang="en-US" dirty="0"/>
          </a:p>
          <a:p>
            <a:pPr marL="0" indent="0">
              <a:buNone/>
            </a:pPr>
            <a:r>
              <a:rPr lang="en-US" sz="2133" dirty="0"/>
              <a:t>Operational:</a:t>
            </a:r>
          </a:p>
          <a:p>
            <a:pPr lvl="1"/>
            <a:r>
              <a:rPr lang="en-US" sz="2133" dirty="0"/>
              <a:t>Increase allowed shipped quantities? 30/60/90-day supplies</a:t>
            </a:r>
          </a:p>
          <a:p>
            <a:pPr lvl="1"/>
            <a:r>
              <a:rPr lang="en-US" sz="2133" dirty="0"/>
              <a:t>Reduce / eliminate PA requirements </a:t>
            </a:r>
          </a:p>
          <a:p>
            <a:pPr lvl="1"/>
            <a:r>
              <a:rPr lang="en-US" sz="2133" dirty="0"/>
              <a:t>Extend claim filing limits</a:t>
            </a:r>
          </a:p>
          <a:p>
            <a:pPr lvl="1"/>
            <a:r>
              <a:rPr lang="en-US" sz="2133" dirty="0"/>
              <a:t>Reduce payment terms</a:t>
            </a:r>
          </a:p>
          <a:p>
            <a:pPr lvl="1"/>
            <a:r>
              <a:rPr lang="en-US" sz="2133" dirty="0"/>
              <a:t>Modify payment method</a:t>
            </a:r>
          </a:p>
          <a:p>
            <a:pPr lvl="1"/>
            <a:r>
              <a:rPr lang="en-US" sz="2133" dirty="0"/>
              <a:t>Extend / reduce contract terms  </a:t>
            </a:r>
          </a:p>
          <a:p>
            <a:pPr lvl="1"/>
            <a:endParaRPr lang="en-US" dirty="0"/>
          </a:p>
          <a:p>
            <a:pPr marL="0" indent="0">
              <a:buNone/>
            </a:pPr>
            <a:r>
              <a:rPr lang="en-US" dirty="0"/>
              <a:t>			</a:t>
            </a:r>
          </a:p>
        </p:txBody>
      </p:sp>
      <p:sp>
        <p:nvSpPr>
          <p:cNvPr id="3" name="TextBox 2">
            <a:extLst>
              <a:ext uri="{FF2B5EF4-FFF2-40B4-BE49-F238E27FC236}">
                <a16:creationId xmlns:a16="http://schemas.microsoft.com/office/drawing/2014/main" id="{59CFAAB5-0BB8-E63D-6EC2-975AEE03B97F}"/>
              </a:ext>
            </a:extLst>
          </p:cNvPr>
          <p:cNvSpPr txBox="1"/>
          <p:nvPr/>
        </p:nvSpPr>
        <p:spPr>
          <a:xfrm>
            <a:off x="440871" y="396938"/>
            <a:ext cx="12188824" cy="646331"/>
          </a:xfrm>
          <a:prstGeom prst="rect">
            <a:avLst/>
          </a:prstGeom>
          <a:noFill/>
        </p:spPr>
        <p:txBody>
          <a:bodyPr wrap="square" rtlCol="0">
            <a:spAutoFit/>
          </a:bodyPr>
          <a:lstStyle/>
          <a:p>
            <a:r>
              <a:rPr lang="en-US" sz="3600" b="1" dirty="0">
                <a:solidFill>
                  <a:srgbClr val="002060"/>
                </a:solidFill>
              </a:rPr>
              <a:t>Negotiation: Have a clear ask</a:t>
            </a:r>
          </a:p>
        </p:txBody>
      </p:sp>
      <p:pic>
        <p:nvPicPr>
          <p:cNvPr id="2" name="Picture 1" descr="A blue and black logo&#10;&#10;Description automatically generated">
            <a:extLst>
              <a:ext uri="{FF2B5EF4-FFF2-40B4-BE49-F238E27FC236}">
                <a16:creationId xmlns:a16="http://schemas.microsoft.com/office/drawing/2014/main" id="{D4882B63-5DD3-40EB-1FC1-EADB3DB91457}"/>
              </a:ext>
            </a:extLst>
          </p:cNvPr>
          <p:cNvPicPr/>
          <p:nvPr/>
        </p:nvPicPr>
        <p:blipFill>
          <a:blip r:embed="rId7"/>
          <a:stretch>
            <a:fillRect/>
          </a:stretch>
        </p:blipFill>
        <p:spPr>
          <a:xfrm>
            <a:off x="142629" y="6489698"/>
            <a:ext cx="1882513" cy="321596"/>
          </a:xfrm>
          <a:prstGeom prst="rect">
            <a:avLst/>
          </a:prstGeom>
        </p:spPr>
      </p:pic>
    </p:spTree>
    <p:extLst>
      <p:ext uri="{BB962C8B-B14F-4D97-AF65-F5344CB8AC3E}">
        <p14:creationId xmlns:p14="http://schemas.microsoft.com/office/powerpoint/2010/main" val="8817193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56C8F-99FC-C9B4-71E5-8F6F57CB794F}"/>
            </a:ext>
          </a:extLst>
        </p:cNvPr>
        <p:cNvGrpSpPr/>
        <p:nvPr/>
      </p:nvGrpSpPr>
      <p:grpSpPr>
        <a:xfrm>
          <a:off x="0" y="0"/>
          <a:ext cx="0" cy="0"/>
          <a:chOff x="0" y="0"/>
          <a:chExt cx="0" cy="0"/>
        </a:xfrm>
      </p:grpSpPr>
      <p:sp>
        <p:nvSpPr>
          <p:cNvPr id="4" name="Text Placeholder 3">
            <a:extLst>
              <a:ext uri="{FF2B5EF4-FFF2-40B4-BE49-F238E27FC236}">
                <a16:creationId xmlns:a16="http://schemas.microsoft.com/office/drawing/2014/main" id="{BA1977B7-842E-CBB3-2A53-BC6D7C1085EF}"/>
              </a:ext>
            </a:extLst>
          </p:cNvPr>
          <p:cNvSpPr>
            <a:spLocks noGrp="1"/>
          </p:cNvSpPr>
          <p:nvPr>
            <p:ph type="body" sz="quarter" idx="10"/>
          </p:nvPr>
        </p:nvSpPr>
        <p:spPr>
          <a:xfrm>
            <a:off x="146958" y="1240971"/>
            <a:ext cx="11397342" cy="1932577"/>
          </a:xfrm>
        </p:spPr>
        <p:txBody>
          <a:bodyPr>
            <a:normAutofit/>
          </a:bodyPr>
          <a:lstStyle/>
          <a:p>
            <a:pPr marL="0" indent="0">
              <a:buNone/>
            </a:pPr>
            <a:r>
              <a:rPr lang="en-US" dirty="0"/>
              <a:t>Resources: What’s in Your Toolbox?</a:t>
            </a:r>
          </a:p>
        </p:txBody>
      </p:sp>
    </p:spTree>
    <p:extLst>
      <p:ext uri="{BB962C8B-B14F-4D97-AF65-F5344CB8AC3E}">
        <p14:creationId xmlns:p14="http://schemas.microsoft.com/office/powerpoint/2010/main" val="41281145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0DD06F-CBDA-28A0-D143-A0C5D3C5546F}"/>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B293081-3ED5-BF2D-FDAF-617942A957DA}"/>
              </a:ext>
            </a:extLst>
          </p:cNvPr>
          <p:cNvSpPr txBox="1"/>
          <p:nvPr/>
        </p:nvSpPr>
        <p:spPr>
          <a:xfrm>
            <a:off x="3176" y="312616"/>
            <a:ext cx="12188824" cy="646331"/>
          </a:xfrm>
          <a:prstGeom prst="rect">
            <a:avLst/>
          </a:prstGeom>
          <a:noFill/>
        </p:spPr>
        <p:txBody>
          <a:bodyPr wrap="square" rtlCol="0">
            <a:spAutoFit/>
          </a:bodyPr>
          <a:lstStyle/>
          <a:p>
            <a:r>
              <a:rPr lang="en-US" sz="3600" b="1" dirty="0">
                <a:solidFill>
                  <a:srgbClr val="002060"/>
                </a:solidFill>
              </a:rPr>
              <a:t>Toolbox: </a:t>
            </a:r>
            <a:r>
              <a:rPr lang="en-US" sz="3600" b="1" dirty="0" err="1">
                <a:solidFill>
                  <a:srgbClr val="002060"/>
                </a:solidFill>
              </a:rPr>
              <a:t>AAHomecare</a:t>
            </a:r>
            <a:r>
              <a:rPr lang="en-US" sz="3600" b="1" dirty="0">
                <a:solidFill>
                  <a:srgbClr val="002060"/>
                </a:solidFill>
              </a:rPr>
              <a:t> Value of HME for Payers</a:t>
            </a:r>
          </a:p>
        </p:txBody>
      </p:sp>
      <p:sp>
        <p:nvSpPr>
          <p:cNvPr id="3" name="TextBox 2">
            <a:extLst>
              <a:ext uri="{FF2B5EF4-FFF2-40B4-BE49-F238E27FC236}">
                <a16:creationId xmlns:a16="http://schemas.microsoft.com/office/drawing/2014/main" id="{D0B5C210-1DA9-E08B-FB92-A734A4973B9B}"/>
              </a:ext>
            </a:extLst>
          </p:cNvPr>
          <p:cNvSpPr txBox="1"/>
          <p:nvPr/>
        </p:nvSpPr>
        <p:spPr>
          <a:xfrm>
            <a:off x="137357" y="2228052"/>
            <a:ext cx="8447935" cy="4165820"/>
          </a:xfrm>
          <a:prstGeom prst="rect">
            <a:avLst/>
          </a:prstGeom>
          <a:noFill/>
        </p:spPr>
        <p:txBody>
          <a:bodyPr wrap="square">
            <a:spAutoFit/>
          </a:bodyPr>
          <a:lstStyle/>
          <a:p>
            <a:pPr defTabSz="2436634"/>
            <a:r>
              <a:rPr lang="en-US" sz="2133" dirty="0">
                <a:solidFill>
                  <a:srgbClr val="000000"/>
                </a:solidFill>
              </a:rPr>
              <a:t>Payer Relations Council has been focused on Value of HME messaging for payers, Medicaid programs, and state legislators.</a:t>
            </a:r>
          </a:p>
          <a:p>
            <a:pPr defTabSz="2436634"/>
            <a:endParaRPr lang="en-US" sz="1867" dirty="0">
              <a:solidFill>
                <a:srgbClr val="000000"/>
              </a:solidFill>
            </a:endParaRPr>
          </a:p>
          <a:p>
            <a:pPr marL="380990" indent="-380990" defTabSz="2436634">
              <a:spcAft>
                <a:spcPts val="533"/>
              </a:spcAft>
              <a:buFont typeface="Arial" panose="020B0604020202020204" pitchFamily="34" charset="0"/>
              <a:buChar char="•"/>
            </a:pPr>
            <a:r>
              <a:rPr lang="en-US" sz="1867" dirty="0">
                <a:solidFill>
                  <a:srgbClr val="000000"/>
                </a:solidFill>
              </a:rPr>
              <a:t>Show what HME is and the importance to the health care continuum.</a:t>
            </a:r>
          </a:p>
          <a:p>
            <a:pPr marL="380990" indent="-380990" defTabSz="2436634">
              <a:spcAft>
                <a:spcPts val="533"/>
              </a:spcAft>
              <a:buFont typeface="Arial" panose="020B0604020202020204" pitchFamily="34" charset="0"/>
              <a:buChar char="•"/>
            </a:pPr>
            <a:r>
              <a:rPr lang="en-US" sz="1867" dirty="0">
                <a:solidFill>
                  <a:srgbClr val="000000"/>
                </a:solidFill>
              </a:rPr>
              <a:t>Describe the customer satisfaction in care at home.</a:t>
            </a:r>
          </a:p>
          <a:p>
            <a:pPr marL="380990" indent="-380990" defTabSz="2436634">
              <a:spcAft>
                <a:spcPts val="533"/>
              </a:spcAft>
              <a:buFont typeface="Arial" panose="020B0604020202020204" pitchFamily="34" charset="0"/>
              <a:buChar char="•"/>
            </a:pPr>
            <a:r>
              <a:rPr lang="en-US" sz="1867" dirty="0">
                <a:solidFill>
                  <a:srgbClr val="000000"/>
                </a:solidFill>
              </a:rPr>
              <a:t>Standardize the messaging around what a partnership with HME providers can do for the payers.</a:t>
            </a:r>
          </a:p>
          <a:p>
            <a:pPr marL="380990" indent="-380990" defTabSz="2436634">
              <a:spcAft>
                <a:spcPts val="533"/>
              </a:spcAft>
              <a:buFont typeface="Arial" panose="020B0604020202020204" pitchFamily="34" charset="0"/>
              <a:buChar char="•"/>
            </a:pPr>
            <a:r>
              <a:rPr lang="en-US" sz="1867" dirty="0">
                <a:solidFill>
                  <a:srgbClr val="000000"/>
                </a:solidFill>
              </a:rPr>
              <a:t>Presentation includes multiple embedded videos describing:</a:t>
            </a:r>
          </a:p>
          <a:p>
            <a:pPr marL="1599309" lvl="1" indent="-380990" defTabSz="2436634">
              <a:buFont typeface="Arial" panose="020B0604020202020204" pitchFamily="34" charset="0"/>
              <a:buChar char="•"/>
            </a:pPr>
            <a:r>
              <a:rPr lang="en-US" sz="1867" dirty="0">
                <a:solidFill>
                  <a:srgbClr val="000000"/>
                </a:solidFill>
              </a:rPr>
              <a:t>Value of an established HME partnership</a:t>
            </a:r>
          </a:p>
          <a:p>
            <a:pPr marL="1599309" lvl="1" indent="-380990" defTabSz="2436634">
              <a:buFont typeface="Arial" panose="020B0604020202020204" pitchFamily="34" charset="0"/>
              <a:buChar char="•"/>
            </a:pPr>
            <a:r>
              <a:rPr lang="en-US" sz="1867" b="1" i="1" dirty="0">
                <a:solidFill>
                  <a:srgbClr val="FF0000"/>
                </a:solidFill>
              </a:rPr>
              <a:t>Reduced Cost</a:t>
            </a:r>
          </a:p>
          <a:p>
            <a:pPr marL="1599309" lvl="1" indent="-380990" defTabSz="2436634">
              <a:buFont typeface="Arial" panose="020B0604020202020204" pitchFamily="34" charset="0"/>
              <a:buChar char="•"/>
            </a:pPr>
            <a:r>
              <a:rPr lang="en-US" sz="1867" b="1" i="1" dirty="0">
                <a:solidFill>
                  <a:srgbClr val="FF0000"/>
                </a:solidFill>
              </a:rPr>
              <a:t>Improved Patient Outcomes</a:t>
            </a:r>
          </a:p>
          <a:p>
            <a:pPr marL="1599309" lvl="1" indent="-380990" defTabSz="2436634">
              <a:buFont typeface="Arial" panose="020B0604020202020204" pitchFamily="34" charset="0"/>
              <a:buChar char="•"/>
            </a:pPr>
            <a:r>
              <a:rPr lang="en-US" sz="1867" b="1" i="1" dirty="0">
                <a:solidFill>
                  <a:srgbClr val="FF0000"/>
                </a:solidFill>
              </a:rPr>
              <a:t>Enhanced Patient Satisfaction</a:t>
            </a:r>
          </a:p>
          <a:p>
            <a:pPr marL="1599309" lvl="1" indent="-380990" defTabSz="2436634">
              <a:buFont typeface="Arial" panose="020B0604020202020204" pitchFamily="34" charset="0"/>
              <a:buChar char="•"/>
            </a:pPr>
            <a:r>
              <a:rPr lang="en-US" sz="1867" dirty="0">
                <a:solidFill>
                  <a:srgbClr val="000000"/>
                </a:solidFill>
              </a:rPr>
              <a:t>Growing need for HME</a:t>
            </a:r>
            <a:endParaRPr lang="en-US" sz="1867" b="1" dirty="0">
              <a:solidFill>
                <a:schemeClr val="tx2"/>
              </a:solidFill>
            </a:endParaRPr>
          </a:p>
        </p:txBody>
      </p:sp>
      <p:pic>
        <p:nvPicPr>
          <p:cNvPr id="2" name="Picture 1" descr="A group of people posing for a photo&#10;&#10;Description automatically generated">
            <a:extLst>
              <a:ext uri="{FF2B5EF4-FFF2-40B4-BE49-F238E27FC236}">
                <a16:creationId xmlns:a16="http://schemas.microsoft.com/office/drawing/2014/main" id="{E19CF70D-9006-B093-7FCA-0C91C61C72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01712" y="970129"/>
            <a:ext cx="3987113" cy="1335932"/>
          </a:xfrm>
          <a:prstGeom prst="rect">
            <a:avLst/>
          </a:prstGeom>
        </p:spPr>
      </p:pic>
      <p:pic>
        <p:nvPicPr>
          <p:cNvPr id="4" name="Content Placeholder 4">
            <a:extLst>
              <a:ext uri="{FF2B5EF4-FFF2-40B4-BE49-F238E27FC236}">
                <a16:creationId xmlns:a16="http://schemas.microsoft.com/office/drawing/2014/main" id="{6504FF34-2DB0-0E23-60B3-EC39125640A5}"/>
              </a:ext>
            </a:extLst>
          </p:cNvPr>
          <p:cNvPicPr>
            <a:picLocks noChangeAspect="1"/>
          </p:cNvPicPr>
          <p:nvPr/>
        </p:nvPicPr>
        <p:blipFill>
          <a:blip r:embed="rId3"/>
          <a:stretch>
            <a:fillRect/>
          </a:stretch>
        </p:blipFill>
        <p:spPr>
          <a:xfrm>
            <a:off x="8665973" y="2310652"/>
            <a:ext cx="3522851" cy="4557293"/>
          </a:xfrm>
          <a:prstGeom prst="rect">
            <a:avLst/>
          </a:prstGeom>
        </p:spPr>
      </p:pic>
      <p:sp>
        <p:nvSpPr>
          <p:cNvPr id="5" name="TextBox 4">
            <a:extLst>
              <a:ext uri="{FF2B5EF4-FFF2-40B4-BE49-F238E27FC236}">
                <a16:creationId xmlns:a16="http://schemas.microsoft.com/office/drawing/2014/main" id="{4738497C-722E-E127-01C1-7111E6F2C3BD}"/>
              </a:ext>
            </a:extLst>
          </p:cNvPr>
          <p:cNvSpPr txBox="1"/>
          <p:nvPr/>
        </p:nvSpPr>
        <p:spPr>
          <a:xfrm>
            <a:off x="530397" y="1362667"/>
            <a:ext cx="6919783" cy="461665"/>
          </a:xfrm>
          <a:prstGeom prst="rect">
            <a:avLst/>
          </a:prstGeom>
          <a:noFill/>
        </p:spPr>
        <p:txBody>
          <a:bodyPr wrap="square" rtlCol="0">
            <a:spAutoFit/>
          </a:bodyPr>
          <a:lstStyle/>
          <a:p>
            <a:r>
              <a:rPr lang="en-US" sz="2400" dirty="0">
                <a:solidFill>
                  <a:srgbClr val="FF0000"/>
                </a:solidFill>
              </a:rPr>
              <a:t>www.aahomecare.org/payer-engagement-resources</a:t>
            </a:r>
          </a:p>
        </p:txBody>
      </p:sp>
      <p:pic>
        <p:nvPicPr>
          <p:cNvPr id="7" name="Picture 6" descr="A blue and black logo&#10;&#10;Description automatically generated">
            <a:extLst>
              <a:ext uri="{FF2B5EF4-FFF2-40B4-BE49-F238E27FC236}">
                <a16:creationId xmlns:a16="http://schemas.microsoft.com/office/drawing/2014/main" id="{8939351B-05CF-02B2-F6F6-A16A1530037C}"/>
              </a:ext>
            </a:extLst>
          </p:cNvPr>
          <p:cNvPicPr/>
          <p:nvPr/>
        </p:nvPicPr>
        <p:blipFill>
          <a:blip r:embed="rId4"/>
          <a:stretch>
            <a:fillRect/>
          </a:stretch>
        </p:blipFill>
        <p:spPr>
          <a:xfrm>
            <a:off x="142629" y="6489698"/>
            <a:ext cx="1882513" cy="321596"/>
          </a:xfrm>
          <a:prstGeom prst="rect">
            <a:avLst/>
          </a:prstGeom>
        </p:spPr>
      </p:pic>
    </p:spTree>
    <p:extLst>
      <p:ext uri="{BB962C8B-B14F-4D97-AF65-F5344CB8AC3E}">
        <p14:creationId xmlns:p14="http://schemas.microsoft.com/office/powerpoint/2010/main" val="5359041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03A71-E455-E0E3-7B5F-2648CC1068E2}"/>
              </a:ext>
            </a:extLst>
          </p:cNvPr>
          <p:cNvSpPr>
            <a:spLocks noGrp="1"/>
          </p:cNvSpPr>
          <p:nvPr>
            <p:ph type="title"/>
          </p:nvPr>
        </p:nvSpPr>
        <p:spPr>
          <a:xfrm>
            <a:off x="348343" y="869566"/>
            <a:ext cx="10515600" cy="1325563"/>
          </a:xfrm>
        </p:spPr>
        <p:txBody>
          <a:bodyPr>
            <a:normAutofit fontScale="90000"/>
          </a:bodyPr>
          <a:lstStyle/>
          <a:p>
            <a:pPr algn="ctr">
              <a:lnSpc>
                <a:spcPct val="100000"/>
              </a:lnSpc>
              <a:spcBef>
                <a:spcPts val="0"/>
              </a:spcBef>
            </a:pPr>
            <a:r>
              <a:rPr lang="en-US" sz="4267" b="1" dirty="0">
                <a:solidFill>
                  <a:srgbClr val="002060"/>
                </a:solidFill>
                <a:latin typeface="Vrinda" panose="020B0502040204020203" pitchFamily="34" charset="0"/>
                <a:cs typeface="Vrinda" panose="020B0502040204020203" pitchFamily="34" charset="0"/>
              </a:rPr>
              <a:t>Contract Negotiation Resources</a:t>
            </a:r>
            <a:br>
              <a:rPr lang="en-US" sz="4267" dirty="0"/>
            </a:br>
            <a:r>
              <a:rPr lang="en-US" sz="2133" b="1" dirty="0">
                <a:solidFill>
                  <a:srgbClr val="0070C0"/>
                </a:solidFill>
                <a:latin typeface="Vrinda" panose="020B0502040204020203" pitchFamily="34" charset="0"/>
                <a:cs typeface="Vrinda" panose="020B0502040204020203" pitchFamily="34" charset="0"/>
              </a:rPr>
              <a:t>Materials to Assist with Payer Engagement | </a:t>
            </a:r>
            <a:r>
              <a:rPr lang="en-US" sz="2133" b="1" dirty="0" err="1">
                <a:solidFill>
                  <a:srgbClr val="0070C0"/>
                </a:solidFill>
                <a:latin typeface="Vrinda" panose="020B0502040204020203" pitchFamily="34" charset="0"/>
                <a:cs typeface="Vrinda" panose="020B0502040204020203" pitchFamily="34" charset="0"/>
              </a:rPr>
              <a:t>AAHomecare</a:t>
            </a:r>
            <a:br>
              <a:rPr lang="en-US" sz="2133" b="1" dirty="0">
                <a:solidFill>
                  <a:srgbClr val="0070C0"/>
                </a:solidFill>
              </a:rPr>
            </a:br>
            <a:r>
              <a:rPr lang="en-US" sz="2133" b="1" u="sng" dirty="0">
                <a:solidFill>
                  <a:srgbClr val="0070C0"/>
                </a:solidFill>
                <a:latin typeface="Vrinda" panose="020B0502040204020203" pitchFamily="34" charset="0"/>
                <a:cs typeface="Vrinda" panose="020B0502040204020203" pitchFamily="34" charset="0"/>
              </a:rPr>
              <a:t>https://www.aahomecare.org/payer-engagement-resources </a:t>
            </a:r>
            <a:br>
              <a:rPr lang="en-US" sz="4800" b="1" dirty="0">
                <a:solidFill>
                  <a:srgbClr val="0070C0"/>
                </a:solidFill>
              </a:rPr>
            </a:br>
            <a:endParaRPr lang="en-US" dirty="0"/>
          </a:p>
        </p:txBody>
      </p:sp>
      <p:pic>
        <p:nvPicPr>
          <p:cNvPr id="5" name="Content Placeholder 4">
            <a:extLst>
              <a:ext uri="{FF2B5EF4-FFF2-40B4-BE49-F238E27FC236}">
                <a16:creationId xmlns:a16="http://schemas.microsoft.com/office/drawing/2014/main" id="{C61E9DDB-0351-9870-C3DD-1E1E2424D6DD}"/>
              </a:ext>
            </a:extLst>
          </p:cNvPr>
          <p:cNvPicPr>
            <a:picLocks noGrp="1" noChangeAspect="1"/>
          </p:cNvPicPr>
          <p:nvPr>
            <p:ph idx="1"/>
          </p:nvPr>
        </p:nvPicPr>
        <p:blipFill>
          <a:blip r:embed="rId3"/>
          <a:stretch>
            <a:fillRect/>
          </a:stretch>
        </p:blipFill>
        <p:spPr>
          <a:xfrm>
            <a:off x="211976" y="2097157"/>
            <a:ext cx="10387064" cy="4007951"/>
          </a:xfrm>
        </p:spPr>
      </p:pic>
      <p:pic>
        <p:nvPicPr>
          <p:cNvPr id="4" name="Picture 3">
            <a:extLst>
              <a:ext uri="{FF2B5EF4-FFF2-40B4-BE49-F238E27FC236}">
                <a16:creationId xmlns:a16="http://schemas.microsoft.com/office/drawing/2014/main" id="{EC98CA51-AC06-0275-AE3E-A3214B9A4FDA}"/>
              </a:ext>
            </a:extLst>
          </p:cNvPr>
          <p:cNvPicPr>
            <a:picLocks noChangeAspect="1"/>
          </p:cNvPicPr>
          <p:nvPr/>
        </p:nvPicPr>
        <p:blipFill>
          <a:blip r:embed="rId4"/>
          <a:stretch>
            <a:fillRect/>
          </a:stretch>
        </p:blipFill>
        <p:spPr>
          <a:xfrm>
            <a:off x="8024933" y="3558745"/>
            <a:ext cx="4167068" cy="3299255"/>
          </a:xfrm>
          <a:prstGeom prst="rect">
            <a:avLst/>
          </a:prstGeom>
          <a:ln>
            <a:noFill/>
          </a:ln>
          <a:effectLst>
            <a:softEdge rad="112500"/>
          </a:effectLst>
        </p:spPr>
      </p:pic>
      <p:pic>
        <p:nvPicPr>
          <p:cNvPr id="3" name="Picture 2" descr="A blue and black logo&#10;&#10;Description automatically generated">
            <a:extLst>
              <a:ext uri="{FF2B5EF4-FFF2-40B4-BE49-F238E27FC236}">
                <a16:creationId xmlns:a16="http://schemas.microsoft.com/office/drawing/2014/main" id="{65EC4883-031B-8ED7-94D2-D171F513E094}"/>
              </a:ext>
            </a:extLst>
          </p:cNvPr>
          <p:cNvPicPr/>
          <p:nvPr/>
        </p:nvPicPr>
        <p:blipFill>
          <a:blip r:embed="rId5"/>
          <a:stretch>
            <a:fillRect/>
          </a:stretch>
        </p:blipFill>
        <p:spPr>
          <a:xfrm>
            <a:off x="142629" y="6489698"/>
            <a:ext cx="1882513" cy="321596"/>
          </a:xfrm>
          <a:prstGeom prst="rect">
            <a:avLst/>
          </a:prstGeom>
        </p:spPr>
      </p:pic>
    </p:spTree>
    <p:extLst>
      <p:ext uri="{BB962C8B-B14F-4D97-AF65-F5344CB8AC3E}">
        <p14:creationId xmlns:p14="http://schemas.microsoft.com/office/powerpoint/2010/main" val="31772907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64237" y="991980"/>
            <a:ext cx="10085356" cy="463828"/>
          </a:xfrm>
          <a:solidFill>
            <a:schemeClr val="bg1"/>
          </a:solidFill>
        </p:spPr>
        <p:txBody>
          <a:bodyPr/>
          <a:lstStyle/>
          <a:p>
            <a:pPr marL="0" indent="0">
              <a:lnSpc>
                <a:spcPct val="100000"/>
              </a:lnSpc>
              <a:buNone/>
            </a:pPr>
            <a:r>
              <a:rPr lang="en-US" b="1" dirty="0"/>
              <a:t>Market Impact Payer Negotiation Template Presentation</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457200" y="2504575"/>
            <a:ext cx="3883034" cy="2897617"/>
          </a:xfrm>
        </p:spPr>
        <p:txBody>
          <a:bodyPr>
            <a:normAutofit/>
          </a:bodyPr>
          <a:lstStyle/>
          <a:p>
            <a:pPr marL="457189" indent="-228594" defTabSz="457098">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Template PowerPoint that guides your contract negotiation discussion with payers.</a:t>
            </a:r>
          </a:p>
          <a:p>
            <a:pPr marL="457189" indent="-228594" defTabSz="457098">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a:t>
            </a:r>
          </a:p>
          <a:p>
            <a:pPr marL="285744" indent="-285744">
              <a:buFont typeface="Arial" panose="020B0604020202020204" pitchFamily="34" charset="0"/>
              <a:buChar char="•"/>
            </a:pPr>
            <a:endParaRPr lang="en-US" sz="800" dirty="0"/>
          </a:p>
        </p:txBody>
      </p:sp>
      <p:sp>
        <p:nvSpPr>
          <p:cNvPr id="4" name="TextBox 3">
            <a:extLst>
              <a:ext uri="{FF2B5EF4-FFF2-40B4-BE49-F238E27FC236}">
                <a16:creationId xmlns:a16="http://schemas.microsoft.com/office/drawing/2014/main" id="{F38B0208-9EB2-BD3B-A485-6E05C2E07675}"/>
              </a:ext>
            </a:extLst>
          </p:cNvPr>
          <p:cNvSpPr txBox="1"/>
          <p:nvPr/>
        </p:nvSpPr>
        <p:spPr>
          <a:xfrm>
            <a:off x="881297" y="273563"/>
            <a:ext cx="5286747"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pic>
        <p:nvPicPr>
          <p:cNvPr id="7" name="Picture 6">
            <a:extLst>
              <a:ext uri="{FF2B5EF4-FFF2-40B4-BE49-F238E27FC236}">
                <a16:creationId xmlns:a16="http://schemas.microsoft.com/office/drawing/2014/main" id="{1A33CA27-1F7C-43B5-0189-9083E5AE748D}"/>
              </a:ext>
            </a:extLst>
          </p:cNvPr>
          <p:cNvPicPr>
            <a:picLocks noChangeAspect="1"/>
          </p:cNvPicPr>
          <p:nvPr/>
        </p:nvPicPr>
        <p:blipFill>
          <a:blip r:embed="rId3"/>
          <a:srcRect r="23130"/>
          <a:stretch/>
        </p:blipFill>
        <p:spPr>
          <a:xfrm>
            <a:off x="4771505" y="1715195"/>
            <a:ext cx="6963295" cy="4494381"/>
          </a:xfrm>
          <a:prstGeom prst="rect">
            <a:avLst/>
          </a:prstGeom>
        </p:spPr>
      </p:pic>
    </p:spTree>
    <p:extLst>
      <p:ext uri="{BB962C8B-B14F-4D97-AF65-F5344CB8AC3E}">
        <p14:creationId xmlns:p14="http://schemas.microsoft.com/office/powerpoint/2010/main" val="361809611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A8FD13-0D50-A4F6-850F-7922BA709DD4}"/>
            </a:ext>
          </a:extLst>
        </p:cNvPr>
        <p:cNvGrpSpPr/>
        <p:nvPr/>
      </p:nvGrpSpPr>
      <p:grpSpPr>
        <a:xfrm>
          <a:off x="0" y="0"/>
          <a:ext cx="0" cy="0"/>
          <a:chOff x="0" y="0"/>
          <a:chExt cx="0" cy="0"/>
        </a:xfrm>
      </p:grpSpPr>
      <p:sp>
        <p:nvSpPr>
          <p:cNvPr id="2" name="Text Placeholder 1">
            <a:extLst>
              <a:ext uri="{FF2B5EF4-FFF2-40B4-BE49-F238E27FC236}">
                <a16:creationId xmlns:a16="http://schemas.microsoft.com/office/drawing/2014/main" id="{7B96D09A-580E-7C89-D5F4-4674E7D8EF6A}"/>
              </a:ext>
            </a:extLst>
          </p:cNvPr>
          <p:cNvSpPr>
            <a:spLocks noGrp="1"/>
          </p:cNvSpPr>
          <p:nvPr>
            <p:ph type="body" sz="quarter" idx="10"/>
          </p:nvPr>
        </p:nvSpPr>
        <p:spPr>
          <a:xfrm>
            <a:off x="83127" y="1373285"/>
            <a:ext cx="7633616" cy="1038267"/>
          </a:xfrm>
          <a:solidFill>
            <a:schemeClr val="bg1"/>
          </a:solidFill>
        </p:spPr>
        <p:txBody>
          <a:bodyPr/>
          <a:lstStyle/>
          <a:p>
            <a:pPr marL="0" indent="0">
              <a:lnSpc>
                <a:spcPct val="100000"/>
              </a:lnSpc>
              <a:buNone/>
            </a:pPr>
            <a:r>
              <a:rPr lang="en-US" b="1" dirty="0"/>
              <a:t>Mobility White Paper: “Understanding Differences in Standard Mobility &amp; CRT”</a:t>
            </a:r>
          </a:p>
        </p:txBody>
      </p:sp>
      <p:sp>
        <p:nvSpPr>
          <p:cNvPr id="3" name="Text Placeholder 2">
            <a:extLst>
              <a:ext uri="{FF2B5EF4-FFF2-40B4-BE49-F238E27FC236}">
                <a16:creationId xmlns:a16="http://schemas.microsoft.com/office/drawing/2014/main" id="{8FAEDD2F-10CB-2909-CE21-AEBE510247E3}"/>
              </a:ext>
            </a:extLst>
          </p:cNvPr>
          <p:cNvSpPr>
            <a:spLocks noGrp="1"/>
          </p:cNvSpPr>
          <p:nvPr>
            <p:ph type="body" sz="quarter" idx="23"/>
          </p:nvPr>
        </p:nvSpPr>
        <p:spPr>
          <a:xfrm>
            <a:off x="639090" y="2709814"/>
            <a:ext cx="6168503" cy="4019835"/>
          </a:xfrm>
        </p:spPr>
        <p:txBody>
          <a:bodyPr/>
          <a:lstStyle/>
          <a:p>
            <a:pPr marL="457189" indent="-228594" defTabSz="457098">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White Paper that explains key differences in standard mobility vs Complex Rehab Technology (CRT) in design, technology, &amp; clinical involvement as well as billing processes.</a:t>
            </a:r>
          </a:p>
          <a:p>
            <a:pPr marL="457189" indent="-228594" defTabSz="457098">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Medicare, Medicaid, state government agencies/legislators </a:t>
            </a:r>
          </a:p>
          <a:p>
            <a:pPr marL="285744" indent="-285744">
              <a:buFont typeface="Arial" panose="020B0604020202020204" pitchFamily="34" charset="0"/>
              <a:buChar char="•"/>
            </a:pPr>
            <a:endParaRPr lang="en-US" sz="800" dirty="0"/>
          </a:p>
        </p:txBody>
      </p:sp>
      <p:pic>
        <p:nvPicPr>
          <p:cNvPr id="5" name="Picture 4" descr="Timeline&#10;&#10;Description automatically generated">
            <a:extLst>
              <a:ext uri="{FF2B5EF4-FFF2-40B4-BE49-F238E27FC236}">
                <a16:creationId xmlns:a16="http://schemas.microsoft.com/office/drawing/2014/main" id="{20959C9D-5FAA-A26B-504F-2581C21F56B0}"/>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207135" y="446534"/>
            <a:ext cx="4479545" cy="5797058"/>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6742F88C-EB84-7D21-754D-A1DBA36F4E0B}"/>
              </a:ext>
            </a:extLst>
          </p:cNvPr>
          <p:cNvSpPr txBox="1"/>
          <p:nvPr/>
        </p:nvSpPr>
        <p:spPr>
          <a:xfrm>
            <a:off x="906235" y="482400"/>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2742490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ext, letter&#10;&#10;Description automatically generated">
            <a:extLst>
              <a:ext uri="{FF2B5EF4-FFF2-40B4-BE49-F238E27FC236}">
                <a16:creationId xmlns:a16="http://schemas.microsoft.com/office/drawing/2014/main" id="{D197D942-3D3D-B0A1-D39D-18270BBEB2D6}"/>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b="12980"/>
          <a:stretch/>
        </p:blipFill>
        <p:spPr>
          <a:xfrm>
            <a:off x="7115695" y="468097"/>
            <a:ext cx="4913538" cy="5533390"/>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19BBEA25-C169-068F-0735-E012F49DF03A}"/>
              </a:ext>
            </a:extLst>
          </p:cNvPr>
          <p:cNvSpPr/>
          <p:nvPr/>
        </p:nvSpPr>
        <p:spPr>
          <a:xfrm>
            <a:off x="1231300" y="1655381"/>
            <a:ext cx="2333297" cy="335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04459" y="1152620"/>
            <a:ext cx="7202429" cy="2313879"/>
          </a:xfrm>
          <a:noFill/>
          <a:ln>
            <a:noFill/>
          </a:ln>
        </p:spPr>
        <p:txBody>
          <a:bodyPr/>
          <a:lstStyle/>
          <a:p>
            <a:pPr marL="0" indent="0">
              <a:lnSpc>
                <a:spcPct val="100000"/>
              </a:lnSpc>
              <a:buNone/>
            </a:pPr>
            <a:r>
              <a:rPr lang="en-US" b="1" dirty="0"/>
              <a:t>Urologicals White Paper: “Critical Need to Provide Intermittent Catheter Supplies Specific to Patient Need to Improve Health Outcomes”</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458460" y="2895075"/>
            <a:ext cx="6657235" cy="3573147"/>
          </a:xfrm>
        </p:spPr>
        <p:txBody>
          <a:bodyPr/>
          <a:lstStyle/>
          <a:p>
            <a:pPr marL="457189" indent="-228594" defTabSz="457098">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White Paper addresses variables going into manage individual urinary retention needs, the role of the HME provider, the risks of improper management, the challenges with limited HCPCS for a variety of products, the value of managing urinary with sustainable reimbursement </a:t>
            </a:r>
          </a:p>
          <a:p>
            <a:pPr marL="457189" indent="-228594" defTabSz="457098">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government agencies/legislators </a:t>
            </a:r>
          </a:p>
          <a:p>
            <a:pPr marL="285744" indent="-285744">
              <a:buFont typeface="Arial" panose="020B0604020202020204" pitchFamily="34" charset="0"/>
              <a:buChar char="•"/>
            </a:pPr>
            <a:endParaRPr lang="en-US" sz="800" dirty="0"/>
          </a:p>
        </p:txBody>
      </p:sp>
      <p:sp>
        <p:nvSpPr>
          <p:cNvPr id="6" name="TextBox 5">
            <a:extLst>
              <a:ext uri="{FF2B5EF4-FFF2-40B4-BE49-F238E27FC236}">
                <a16:creationId xmlns:a16="http://schemas.microsoft.com/office/drawing/2014/main" id="{3EEB0379-F848-3DE1-35E2-537094AB56B6}"/>
              </a:ext>
            </a:extLst>
          </p:cNvPr>
          <p:cNvSpPr txBox="1"/>
          <p:nvPr/>
        </p:nvSpPr>
        <p:spPr>
          <a:xfrm>
            <a:off x="726621" y="389778"/>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5842281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1300" y="1655381"/>
            <a:ext cx="2333297" cy="335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15259" y="1566032"/>
            <a:ext cx="6938416" cy="1038267"/>
          </a:xfrm>
        </p:spPr>
        <p:txBody>
          <a:bodyPr>
            <a:normAutofit fontScale="85000" lnSpcReduction="10000"/>
          </a:bodyPr>
          <a:lstStyle/>
          <a:p>
            <a:pPr marL="0" indent="0">
              <a:lnSpc>
                <a:spcPct val="100000"/>
              </a:lnSpc>
              <a:buNone/>
            </a:pPr>
            <a:r>
              <a:rPr lang="en-US" b="1" dirty="0"/>
              <a:t>Ostomy White Paper: “Critical Need to Provide Ostomy Supplies Specific to Patient Need to Improve Health Outcomes”</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606829" y="2709811"/>
            <a:ext cx="6168503" cy="4019835"/>
          </a:xfrm>
        </p:spPr>
        <p:txBody>
          <a:bodyPr/>
          <a:lstStyle/>
          <a:p>
            <a:pPr marL="457189" indent="-228594" defTabSz="457098">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White Paper addresses variables going into manage each person’s ostomy needs, the role of the HME provider, the risks of improper management, the value of managing ostomy with sustainable reimbursement </a:t>
            </a:r>
          </a:p>
          <a:p>
            <a:pPr marL="457189" indent="-228594" defTabSz="457098">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government agencies/legislators </a:t>
            </a:r>
          </a:p>
          <a:p>
            <a:pPr marL="285744" indent="-285744">
              <a:buFont typeface="Arial" panose="020B0604020202020204" pitchFamily="34" charset="0"/>
              <a:buChar char="•"/>
            </a:pPr>
            <a:endParaRPr lang="en-US" sz="800" dirty="0"/>
          </a:p>
        </p:txBody>
      </p:sp>
      <p:pic>
        <p:nvPicPr>
          <p:cNvPr id="8" name="Picture 7" descr="Text, letter&#10;&#10;Description automatically generated">
            <a:extLst>
              <a:ext uri="{FF2B5EF4-FFF2-40B4-BE49-F238E27FC236}">
                <a16:creationId xmlns:a16="http://schemas.microsoft.com/office/drawing/2014/main" id="{1282FA5F-8506-4CBC-648F-E324E05CE823}"/>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53675" y="0"/>
            <a:ext cx="4749013" cy="6145781"/>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43D58E7C-511D-2902-A4D1-E344231B9945}"/>
              </a:ext>
            </a:extLst>
          </p:cNvPr>
          <p:cNvSpPr txBox="1"/>
          <p:nvPr/>
        </p:nvSpPr>
        <p:spPr>
          <a:xfrm>
            <a:off x="606829" y="444857"/>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271475896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1300" y="1655381"/>
            <a:ext cx="2333297" cy="335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74477" y="1471822"/>
            <a:ext cx="7253727" cy="1038267"/>
          </a:xfrm>
        </p:spPr>
        <p:txBody>
          <a:bodyPr>
            <a:normAutofit fontScale="92500" lnSpcReduction="10000"/>
          </a:bodyPr>
          <a:lstStyle/>
          <a:p>
            <a:pPr marL="0" indent="0">
              <a:lnSpc>
                <a:spcPct val="100000"/>
              </a:lnSpc>
              <a:buNone/>
            </a:pPr>
            <a:r>
              <a:rPr lang="en-US" b="1" dirty="0"/>
              <a:t>Incontinence White Paper: “Supporting Quality Standards with Adequate Reimbursement for Incontinence”</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587828" y="2693648"/>
            <a:ext cx="6483813" cy="4019835"/>
          </a:xfrm>
        </p:spPr>
        <p:txBody>
          <a:bodyPr/>
          <a:lstStyle/>
          <a:p>
            <a:pPr marL="457189" indent="-228594" defTabSz="457098">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White Paper explains the importance of ensuring adequate reimbursement for quality incontinence products by reputable HME providers to help payers achieve the Triple Aim: improving end users’ experience/quality of life, creating better health outcomes, reducing the overall cost of care </a:t>
            </a:r>
          </a:p>
          <a:p>
            <a:pPr marL="457189" indent="-228594" defTabSz="457098">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state government agencies/legislators </a:t>
            </a:r>
          </a:p>
          <a:p>
            <a:pPr marL="285744" indent="-285744">
              <a:buFont typeface="Arial" panose="020B0604020202020204" pitchFamily="34" charset="0"/>
              <a:buChar char="•"/>
            </a:pPr>
            <a:endParaRPr lang="en-US" sz="800" dirty="0"/>
          </a:p>
        </p:txBody>
      </p:sp>
      <p:pic>
        <p:nvPicPr>
          <p:cNvPr id="7" name="Picture 6" descr="Text, letter&#10;&#10;Description automatically generated">
            <a:extLst>
              <a:ext uri="{FF2B5EF4-FFF2-40B4-BE49-F238E27FC236}">
                <a16:creationId xmlns:a16="http://schemas.microsoft.com/office/drawing/2014/main" id="{819C7092-794E-991F-3819-ED9880F64163}"/>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71641" y="91209"/>
            <a:ext cx="4658310" cy="6028401"/>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8AB98EDA-F0E4-DF49-2237-B5301710F4B7}"/>
              </a:ext>
            </a:extLst>
          </p:cNvPr>
          <p:cNvSpPr txBox="1"/>
          <p:nvPr/>
        </p:nvSpPr>
        <p:spPr>
          <a:xfrm>
            <a:off x="587828" y="382318"/>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245158124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2566" y="1655843"/>
            <a:ext cx="2332689" cy="335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37622" y="1293267"/>
            <a:ext cx="6727371" cy="1517112"/>
          </a:xfrm>
        </p:spPr>
        <p:txBody>
          <a:bodyPr/>
          <a:lstStyle/>
          <a:p>
            <a:pPr marL="0" indent="0">
              <a:lnSpc>
                <a:spcPct val="100000"/>
              </a:lnSpc>
              <a:buNone/>
            </a:pPr>
            <a:r>
              <a:rPr lang="en-US" b="1" dirty="0"/>
              <a:t>Incontinence Infographic: “Cost Increases Affecting Incontinence Supplies”</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698097" y="2597430"/>
            <a:ext cx="6166896" cy="4018788"/>
          </a:xfrm>
        </p:spPr>
        <p:txBody>
          <a:bodyPr/>
          <a:lstStyle/>
          <a:p>
            <a:pPr marL="457074" indent="-228537" defTabSz="456983">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One pager infographic with statistics on increased incontinence products, shipping, operations, personnel and information on backorder delays; compiled from nationwide AAHomecare incontinence survey and other data points  </a:t>
            </a:r>
          </a:p>
          <a:p>
            <a:pPr marL="457074" indent="-228537" defTabSz="456983">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state government agencies/legislators </a:t>
            </a:r>
          </a:p>
          <a:p>
            <a:pPr marL="285672" indent="-285672">
              <a:buFont typeface="Arial" panose="020B0604020202020204" pitchFamily="34" charset="0"/>
              <a:buChar char="•"/>
            </a:pPr>
            <a:endParaRPr lang="en-US" sz="800" dirty="0"/>
          </a:p>
        </p:txBody>
      </p:sp>
      <p:pic>
        <p:nvPicPr>
          <p:cNvPr id="7" name="Picture 6" descr="Timeline&#10;&#10;Description automatically generated">
            <a:extLst>
              <a:ext uri="{FF2B5EF4-FFF2-40B4-BE49-F238E27FC236}">
                <a16:creationId xmlns:a16="http://schemas.microsoft.com/office/drawing/2014/main" id="{7BE774AD-70D4-3482-D2BA-9B08DE456661}"/>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078436" y="41398"/>
            <a:ext cx="4766689" cy="6168657"/>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5951E9A1-8CFF-AF2F-253B-97887F20F402}"/>
              </a:ext>
            </a:extLst>
          </p:cNvPr>
          <p:cNvSpPr txBox="1"/>
          <p:nvPr/>
        </p:nvSpPr>
        <p:spPr>
          <a:xfrm>
            <a:off x="481665" y="495407"/>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35144963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2566" y="1655843"/>
            <a:ext cx="2332689" cy="335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69147" y="1302819"/>
            <a:ext cx="6792215" cy="1606317"/>
          </a:xfrm>
        </p:spPr>
        <p:txBody>
          <a:bodyPr/>
          <a:lstStyle/>
          <a:p>
            <a:pPr marL="0" indent="0">
              <a:lnSpc>
                <a:spcPct val="100000"/>
              </a:lnSpc>
              <a:buNone/>
            </a:pPr>
            <a:r>
              <a:rPr lang="en-US" b="1" dirty="0"/>
              <a:t>Enteral Nutrition and Supplies Infographic: “Cost Increases Affecting Enteral Nutrition”</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662957" y="2909136"/>
            <a:ext cx="6166896" cy="4018788"/>
          </a:xfrm>
        </p:spPr>
        <p:txBody>
          <a:bodyPr/>
          <a:lstStyle/>
          <a:p>
            <a:pPr marL="457074" indent="-228537" defTabSz="456983">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One pager infographic with statistics on increased enteral formula and products costs, shipping, operations, personnel and information on backorder delays; compiled from nationwide </a:t>
            </a:r>
            <a:r>
              <a:rPr lang="en-US" sz="2400" dirty="0" err="1">
                <a:solidFill>
                  <a:srgbClr val="000000"/>
                </a:solidFill>
                <a:latin typeface="Calibri" panose="020F0502020204030204" pitchFamily="34" charset="0"/>
                <a:cs typeface="Calibri" panose="020F0502020204030204" pitchFamily="34" charset="0"/>
              </a:rPr>
              <a:t>AAHomecare</a:t>
            </a:r>
            <a:r>
              <a:rPr lang="en-US" sz="2400" dirty="0">
                <a:solidFill>
                  <a:srgbClr val="000000"/>
                </a:solidFill>
                <a:latin typeface="Calibri" panose="020F0502020204030204" pitchFamily="34" charset="0"/>
                <a:cs typeface="Calibri" panose="020F0502020204030204" pitchFamily="34" charset="0"/>
              </a:rPr>
              <a:t> enteral survey and other data points  </a:t>
            </a:r>
          </a:p>
          <a:p>
            <a:pPr marL="457074" indent="-228537" defTabSz="456983">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state government agencies/legislators </a:t>
            </a:r>
          </a:p>
          <a:p>
            <a:pPr marL="285672" indent="-285672">
              <a:buFont typeface="Arial" panose="020B0604020202020204" pitchFamily="34" charset="0"/>
              <a:buChar char="•"/>
            </a:pPr>
            <a:endParaRPr lang="en-US" sz="800" dirty="0"/>
          </a:p>
        </p:txBody>
      </p:sp>
      <p:pic>
        <p:nvPicPr>
          <p:cNvPr id="16" name="Picture 15">
            <a:extLst>
              <a:ext uri="{FF2B5EF4-FFF2-40B4-BE49-F238E27FC236}">
                <a16:creationId xmlns:a16="http://schemas.microsoft.com/office/drawing/2014/main" id="{9579EEB9-246D-65DB-38D8-A764363A402B}"/>
              </a:ext>
            </a:extLst>
          </p:cNvPr>
          <p:cNvPicPr>
            <a:picLocks noChangeAspect="1"/>
          </p:cNvPicPr>
          <p:nvPr/>
        </p:nvPicPr>
        <p:blipFill>
          <a:blip r:embed="rId3"/>
          <a:stretch>
            <a:fillRect/>
          </a:stretch>
        </p:blipFill>
        <p:spPr>
          <a:xfrm>
            <a:off x="7049193" y="96714"/>
            <a:ext cx="4971181" cy="6171555"/>
          </a:xfrm>
          <a:prstGeom prst="rect">
            <a:avLst/>
          </a:prstGeom>
        </p:spPr>
      </p:pic>
      <p:sp>
        <p:nvSpPr>
          <p:cNvPr id="6" name="TextBox 5">
            <a:extLst>
              <a:ext uri="{FF2B5EF4-FFF2-40B4-BE49-F238E27FC236}">
                <a16:creationId xmlns:a16="http://schemas.microsoft.com/office/drawing/2014/main" id="{73CADC51-AFEA-64CC-709C-1F69530E50CB}"/>
              </a:ext>
            </a:extLst>
          </p:cNvPr>
          <p:cNvSpPr txBox="1"/>
          <p:nvPr/>
        </p:nvSpPr>
        <p:spPr>
          <a:xfrm>
            <a:off x="546858" y="344853"/>
            <a:ext cx="12117105"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41668937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2566" y="1655843"/>
            <a:ext cx="2332689" cy="335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48216" y="1303478"/>
            <a:ext cx="6834077" cy="1516464"/>
          </a:xfrm>
        </p:spPr>
        <p:txBody>
          <a:bodyPr/>
          <a:lstStyle/>
          <a:p>
            <a:pPr marL="0" indent="0">
              <a:lnSpc>
                <a:spcPct val="100000"/>
              </a:lnSpc>
              <a:buNone/>
            </a:pPr>
            <a:r>
              <a:rPr lang="en-US" sz="2000" b="1" dirty="0"/>
              <a:t>Ostomy and Urological Supplies Infographic: “Cost Increases Affecting Ostomy and Urological Supplies</a:t>
            </a:r>
            <a:r>
              <a:rPr lang="en-US" b="1" dirty="0"/>
              <a:t>”</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488039" y="2645375"/>
            <a:ext cx="6166896" cy="4018788"/>
          </a:xfrm>
        </p:spPr>
        <p:txBody>
          <a:bodyPr/>
          <a:lstStyle/>
          <a:p>
            <a:pPr marL="457074" indent="-228537" defTabSz="456983">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One pager infographic with statistics on increased ostomy and urological supply costs, shipping, operations, personnel and information on backorder delays; compiled from nationwide </a:t>
            </a:r>
            <a:r>
              <a:rPr lang="en-US" sz="2400" dirty="0" err="1">
                <a:solidFill>
                  <a:srgbClr val="000000"/>
                </a:solidFill>
                <a:latin typeface="Calibri" panose="020F0502020204030204" pitchFamily="34" charset="0"/>
                <a:cs typeface="Calibri" panose="020F0502020204030204" pitchFamily="34" charset="0"/>
              </a:rPr>
              <a:t>AAHomecare</a:t>
            </a:r>
            <a:r>
              <a:rPr lang="en-US" sz="2400" dirty="0">
                <a:solidFill>
                  <a:srgbClr val="000000"/>
                </a:solidFill>
                <a:latin typeface="Calibri" panose="020F0502020204030204" pitchFamily="34" charset="0"/>
                <a:cs typeface="Calibri" panose="020F0502020204030204" pitchFamily="34" charset="0"/>
              </a:rPr>
              <a:t> survey and other data points  </a:t>
            </a:r>
          </a:p>
          <a:p>
            <a:pPr marL="457074" indent="-228537" defTabSz="456983">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state government agencies/legislators </a:t>
            </a:r>
          </a:p>
          <a:p>
            <a:pPr marL="285672" indent="-285672">
              <a:buFont typeface="Arial" panose="020B0604020202020204" pitchFamily="34" charset="0"/>
              <a:buChar char="•"/>
            </a:pPr>
            <a:endParaRPr lang="en-US" sz="800" dirty="0"/>
          </a:p>
        </p:txBody>
      </p:sp>
      <p:pic>
        <p:nvPicPr>
          <p:cNvPr id="9" name="Picture 8">
            <a:extLst>
              <a:ext uri="{FF2B5EF4-FFF2-40B4-BE49-F238E27FC236}">
                <a16:creationId xmlns:a16="http://schemas.microsoft.com/office/drawing/2014/main" id="{2EC3CB1E-7025-836B-D2F0-FC073A200C82}"/>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774874" y="56485"/>
            <a:ext cx="5110846" cy="6212817"/>
          </a:xfrm>
          <a:prstGeom prst="rect">
            <a:avLst/>
          </a:prstGeom>
        </p:spPr>
      </p:pic>
      <p:sp>
        <p:nvSpPr>
          <p:cNvPr id="6" name="TextBox 5">
            <a:extLst>
              <a:ext uri="{FF2B5EF4-FFF2-40B4-BE49-F238E27FC236}">
                <a16:creationId xmlns:a16="http://schemas.microsoft.com/office/drawing/2014/main" id="{DB3D36B9-4868-55DB-46C1-6ECA7930BD53}"/>
              </a:ext>
            </a:extLst>
          </p:cNvPr>
          <p:cNvSpPr txBox="1"/>
          <p:nvPr/>
        </p:nvSpPr>
        <p:spPr>
          <a:xfrm>
            <a:off x="617633" y="521173"/>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16704946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2566" y="1655843"/>
            <a:ext cx="2332689" cy="3354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481807" y="1409468"/>
            <a:ext cx="6899564" cy="1116063"/>
          </a:xfrm>
        </p:spPr>
        <p:txBody>
          <a:bodyPr>
            <a:normAutofit lnSpcReduction="10000"/>
          </a:bodyPr>
          <a:lstStyle/>
          <a:p>
            <a:pPr marL="0" indent="0">
              <a:lnSpc>
                <a:spcPct val="100000"/>
              </a:lnSpc>
              <a:buNone/>
            </a:pPr>
            <a:r>
              <a:rPr lang="en-US" sz="2300" b="1" dirty="0"/>
              <a:t>Wound Care Infographic: “Cost Increases Affecting Wound Care Supplies</a:t>
            </a:r>
            <a:r>
              <a:rPr lang="en-US" b="1" dirty="0"/>
              <a:t>” </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481807" y="2592530"/>
            <a:ext cx="6166896" cy="4018788"/>
          </a:xfrm>
        </p:spPr>
        <p:txBody>
          <a:bodyPr/>
          <a:lstStyle/>
          <a:p>
            <a:pPr marL="457074" indent="-228537" defTabSz="456983">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One pager infographic with statistics on increased wound care supply costs, shipping, operations, personnel and information on backorder delays; compiled from nationwide </a:t>
            </a:r>
            <a:r>
              <a:rPr lang="en-US" sz="2400" dirty="0" err="1">
                <a:solidFill>
                  <a:srgbClr val="000000"/>
                </a:solidFill>
                <a:latin typeface="Calibri" panose="020F0502020204030204" pitchFamily="34" charset="0"/>
                <a:cs typeface="Calibri" panose="020F0502020204030204" pitchFamily="34" charset="0"/>
              </a:rPr>
              <a:t>AAHomecare</a:t>
            </a:r>
            <a:r>
              <a:rPr lang="en-US" sz="2400" dirty="0">
                <a:solidFill>
                  <a:srgbClr val="000000"/>
                </a:solidFill>
                <a:latin typeface="Calibri" panose="020F0502020204030204" pitchFamily="34" charset="0"/>
                <a:cs typeface="Calibri" panose="020F0502020204030204" pitchFamily="34" charset="0"/>
              </a:rPr>
              <a:t> survey and other data points  </a:t>
            </a:r>
          </a:p>
          <a:p>
            <a:pPr marL="457074" indent="-228537" defTabSz="456983">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state government agencies/legislators </a:t>
            </a:r>
          </a:p>
          <a:p>
            <a:pPr marL="285672" indent="-285672">
              <a:buFont typeface="Arial" panose="020B0604020202020204" pitchFamily="34" charset="0"/>
              <a:buChar char="•"/>
            </a:pPr>
            <a:endParaRPr lang="en-US" sz="800" dirty="0"/>
          </a:p>
        </p:txBody>
      </p:sp>
      <p:pic>
        <p:nvPicPr>
          <p:cNvPr id="7" name="Picture 6">
            <a:extLst>
              <a:ext uri="{FF2B5EF4-FFF2-40B4-BE49-F238E27FC236}">
                <a16:creationId xmlns:a16="http://schemas.microsoft.com/office/drawing/2014/main" id="{1DFA8107-07EA-FF1D-38C6-1F89214F4B66}"/>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901683" y="66246"/>
            <a:ext cx="5132988" cy="6218574"/>
          </a:xfrm>
          <a:prstGeom prst="rect">
            <a:avLst/>
          </a:prstGeom>
        </p:spPr>
      </p:pic>
      <p:sp>
        <p:nvSpPr>
          <p:cNvPr id="6" name="TextBox 5">
            <a:extLst>
              <a:ext uri="{FF2B5EF4-FFF2-40B4-BE49-F238E27FC236}">
                <a16:creationId xmlns:a16="http://schemas.microsoft.com/office/drawing/2014/main" id="{2FC87F11-8430-BBC8-A8E4-F7693227F458}"/>
              </a:ext>
            </a:extLst>
          </p:cNvPr>
          <p:cNvSpPr txBox="1"/>
          <p:nvPr/>
        </p:nvSpPr>
        <p:spPr>
          <a:xfrm>
            <a:off x="734786" y="573181"/>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418347366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BBEA25-C169-068F-0735-E012F49DF03A}"/>
              </a:ext>
            </a:extLst>
          </p:cNvPr>
          <p:cNvSpPr/>
          <p:nvPr/>
        </p:nvSpPr>
        <p:spPr>
          <a:xfrm>
            <a:off x="1231300" y="1655381"/>
            <a:ext cx="2333297" cy="3355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242063" y="1473842"/>
            <a:ext cx="6645067" cy="1038267"/>
          </a:xfrm>
        </p:spPr>
        <p:txBody>
          <a:bodyPr>
            <a:normAutofit fontScale="92500" lnSpcReduction="10000"/>
          </a:bodyPr>
          <a:lstStyle/>
          <a:p>
            <a:pPr marL="0" indent="0">
              <a:lnSpc>
                <a:spcPct val="100000"/>
              </a:lnSpc>
              <a:buNone/>
            </a:pPr>
            <a:r>
              <a:rPr lang="en-US" b="1" dirty="0"/>
              <a:t>Retail Resource: “9 Key Benefits of Buying from Reputable Suppliers vs Online Company/Amazon”</a:t>
            </a:r>
          </a:p>
        </p:txBody>
      </p:sp>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242063" y="2860020"/>
            <a:ext cx="6168503" cy="4246179"/>
          </a:xfrm>
        </p:spPr>
        <p:txBody>
          <a:bodyPr/>
          <a:lstStyle/>
          <a:p>
            <a:pPr marL="457189" indent="-228594" defTabSz="457098">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Resource addresses key benefits beyond price that influence an individual’s decision to purchase retail products from a reputable HME supplier vs an online store like Amazon</a:t>
            </a:r>
          </a:p>
          <a:p>
            <a:pPr marL="457189" indent="-228594" defTabSz="457098">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HME community</a:t>
            </a:r>
          </a:p>
          <a:p>
            <a:pPr marL="285744" indent="-285744">
              <a:buFont typeface="Arial" panose="020B0604020202020204" pitchFamily="34" charset="0"/>
              <a:buChar char="•"/>
            </a:pPr>
            <a:endParaRPr lang="en-US" sz="800" dirty="0"/>
          </a:p>
        </p:txBody>
      </p:sp>
      <p:pic>
        <p:nvPicPr>
          <p:cNvPr id="8" name="Picture 7" descr="Text, letter&#10;&#10;Description automatically generated">
            <a:extLst>
              <a:ext uri="{FF2B5EF4-FFF2-40B4-BE49-F238E27FC236}">
                <a16:creationId xmlns:a16="http://schemas.microsoft.com/office/drawing/2014/main" id="{1F2D8C88-D48A-8CA1-B051-CAD62E8C357E}"/>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346803" y="-79207"/>
            <a:ext cx="4933114" cy="6384030"/>
          </a:xfrm>
          <a:prstGeom prst="rect">
            <a:avLst/>
          </a:prstGeom>
          <a:ln>
            <a:noFill/>
          </a:ln>
          <a:effectLst>
            <a:outerShdw blurRad="292100" dist="139700" dir="2700000" algn="tl" rotWithShape="0">
              <a:srgbClr val="333333">
                <a:alpha val="65000"/>
              </a:srgbClr>
            </a:outerShdw>
          </a:effectLst>
        </p:spPr>
      </p:pic>
      <p:sp>
        <p:nvSpPr>
          <p:cNvPr id="6" name="TextBox 5">
            <a:extLst>
              <a:ext uri="{FF2B5EF4-FFF2-40B4-BE49-F238E27FC236}">
                <a16:creationId xmlns:a16="http://schemas.microsoft.com/office/drawing/2014/main" id="{AADD4FC3-9998-855C-399C-84C8DAEDF970}"/>
              </a:ext>
            </a:extLst>
          </p:cNvPr>
          <p:cNvSpPr txBox="1"/>
          <p:nvPr/>
        </p:nvSpPr>
        <p:spPr>
          <a:xfrm>
            <a:off x="554636" y="458179"/>
            <a:ext cx="12188824" cy="1015663"/>
          </a:xfrm>
          <a:prstGeom prst="rect">
            <a:avLst/>
          </a:prstGeom>
          <a:noFill/>
        </p:spPr>
        <p:txBody>
          <a:bodyPr wrap="square" rtlCol="0">
            <a:spAutoFit/>
          </a:bodyPr>
          <a:lstStyle/>
          <a:p>
            <a:r>
              <a:rPr lang="en-US" sz="3600" b="1" dirty="0">
                <a:solidFill>
                  <a:srgbClr val="002060"/>
                </a:solidFill>
              </a:rPr>
              <a:t>Toolbox: AAH Resources</a:t>
            </a:r>
          </a:p>
          <a:p>
            <a:endParaRPr lang="en-US" sz="2400" dirty="0"/>
          </a:p>
        </p:txBody>
      </p:sp>
    </p:spTree>
    <p:extLst>
      <p:ext uri="{BB962C8B-B14F-4D97-AF65-F5344CB8AC3E}">
        <p14:creationId xmlns:p14="http://schemas.microsoft.com/office/powerpoint/2010/main" val="30987890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A941B8-3A8B-A84B-A7A3-B55F5CD1F175}"/>
              </a:ext>
            </a:extLst>
          </p:cNvPr>
          <p:cNvSpPr>
            <a:spLocks noGrp="1"/>
          </p:cNvSpPr>
          <p:nvPr>
            <p:ph type="body" sz="quarter" idx="23"/>
          </p:nvPr>
        </p:nvSpPr>
        <p:spPr>
          <a:xfrm>
            <a:off x="195527" y="2165163"/>
            <a:ext cx="5742531" cy="4504324"/>
          </a:xfrm>
        </p:spPr>
        <p:txBody>
          <a:bodyPr>
            <a:normAutofit lnSpcReduction="10000"/>
          </a:bodyPr>
          <a:lstStyle/>
          <a:p>
            <a:pPr marL="457074" indent="-228537" defTabSz="456983">
              <a:buFont typeface="Arial" panose="020B0604020202020204" pitchFamily="34" charset="0"/>
              <a:buChar char="•"/>
            </a:pPr>
            <a:r>
              <a:rPr lang="en-US" sz="2400" dirty="0">
                <a:solidFill>
                  <a:srgbClr val="000000"/>
                </a:solidFill>
                <a:latin typeface="Calibri" panose="020F0502020204030204" pitchFamily="34" charset="0"/>
                <a:cs typeface="Calibri" panose="020F0502020204030204" pitchFamily="34" charset="0"/>
              </a:rPr>
              <a:t>Educational resources to highlight the extensive process of suppliers incur to fulfill DME/supplies, support end users/family caregivers, and submit claims</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Non-Invasive Ventilators</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Invasive Ventilators</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Oxygen Therapy</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Ostomy Supplies </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Urological Supplies </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Incontinence Supplies </a:t>
            </a:r>
          </a:p>
          <a:p>
            <a:pPr marL="1256863" lvl="1" indent="-571343" defTabSz="456983">
              <a:buClr>
                <a:schemeClr val="accent1"/>
              </a:buClr>
              <a:buFont typeface="Courier New" panose="02070309020205020404" pitchFamily="49" charset="0"/>
              <a:buChar char="o"/>
            </a:pPr>
            <a:r>
              <a:rPr lang="en-US" sz="1800" b="0" dirty="0">
                <a:latin typeface="Calibri" panose="020F0502020204030204" pitchFamily="34" charset="0"/>
                <a:cs typeface="Calibri" panose="020F0502020204030204" pitchFamily="34" charset="0"/>
              </a:rPr>
              <a:t>Other DME</a:t>
            </a:r>
          </a:p>
          <a:p>
            <a:pPr marL="457074" indent="-228537" defTabSz="456983">
              <a:buFont typeface="Arial" panose="020B0604020202020204" pitchFamily="34" charset="0"/>
              <a:buChar char="•"/>
            </a:pPr>
            <a:r>
              <a:rPr lang="en-US" sz="2400" b="1" dirty="0">
                <a:solidFill>
                  <a:srgbClr val="000000"/>
                </a:solidFill>
                <a:latin typeface="Calibri" panose="020F0502020204030204" pitchFamily="34" charset="0"/>
                <a:cs typeface="Calibri" panose="020F0502020204030204" pitchFamily="34" charset="0"/>
              </a:rPr>
              <a:t>Target Audience: </a:t>
            </a:r>
            <a:r>
              <a:rPr lang="en-US" sz="2400" dirty="0">
                <a:solidFill>
                  <a:srgbClr val="000000"/>
                </a:solidFill>
                <a:latin typeface="Calibri" panose="020F0502020204030204" pitchFamily="34" charset="0"/>
                <a:cs typeface="Calibri" panose="020F0502020204030204" pitchFamily="34" charset="0"/>
              </a:rPr>
              <a:t>Payers, Medicaid, government agencies/legislators  </a:t>
            </a:r>
          </a:p>
          <a:p>
            <a:pPr marL="285672" indent="-285672">
              <a:buFont typeface="Arial" panose="020B0604020202020204" pitchFamily="34" charset="0"/>
              <a:buChar char="•"/>
            </a:pPr>
            <a:endParaRPr lang="en-US" sz="800" dirty="0"/>
          </a:p>
        </p:txBody>
      </p:sp>
      <p:pic>
        <p:nvPicPr>
          <p:cNvPr id="6" name="Picture 5" descr="Diagram, timeline&#10;&#10;Description automatically generated">
            <a:extLst>
              <a:ext uri="{FF2B5EF4-FFF2-40B4-BE49-F238E27FC236}">
                <a16:creationId xmlns:a16="http://schemas.microsoft.com/office/drawing/2014/main" id="{65E96189-7A29-89E2-F4AE-AC635C02AC0C}"/>
              </a:ext>
            </a:extLst>
          </p:cNvPr>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5573860" y="738701"/>
            <a:ext cx="6618140" cy="5107826"/>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5539E63D-6F6A-BFB3-A9D2-149061C780B9}"/>
              </a:ext>
            </a:extLst>
          </p:cNvPr>
          <p:cNvSpPr txBox="1"/>
          <p:nvPr/>
        </p:nvSpPr>
        <p:spPr>
          <a:xfrm>
            <a:off x="532015" y="500666"/>
            <a:ext cx="12188824" cy="646331"/>
          </a:xfrm>
          <a:prstGeom prst="rect">
            <a:avLst/>
          </a:prstGeom>
          <a:noFill/>
        </p:spPr>
        <p:txBody>
          <a:bodyPr wrap="square" rtlCol="0">
            <a:spAutoFit/>
          </a:bodyPr>
          <a:lstStyle/>
          <a:p>
            <a:r>
              <a:rPr lang="en-US" sz="3600" b="1" dirty="0">
                <a:solidFill>
                  <a:srgbClr val="002060"/>
                </a:solidFill>
              </a:rPr>
              <a:t>Toolbox: AAH Resources</a:t>
            </a:r>
          </a:p>
        </p:txBody>
      </p:sp>
      <p:sp>
        <p:nvSpPr>
          <p:cNvPr id="5" name="Rectangle 4">
            <a:extLst>
              <a:ext uri="{FF2B5EF4-FFF2-40B4-BE49-F238E27FC236}">
                <a16:creationId xmlns:a16="http://schemas.microsoft.com/office/drawing/2014/main" id="{8595C506-68D8-CA08-E531-E6B6F7A0D574}"/>
              </a:ext>
            </a:extLst>
          </p:cNvPr>
          <p:cNvSpPr/>
          <p:nvPr/>
        </p:nvSpPr>
        <p:spPr>
          <a:xfrm>
            <a:off x="1308847" y="1640541"/>
            <a:ext cx="2008095" cy="34962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 name="Text Placeholder 1">
            <a:extLst>
              <a:ext uri="{FF2B5EF4-FFF2-40B4-BE49-F238E27FC236}">
                <a16:creationId xmlns:a16="http://schemas.microsoft.com/office/drawing/2014/main" id="{1CE238E7-0E32-1F43-9528-44A779BB7305}"/>
              </a:ext>
            </a:extLst>
          </p:cNvPr>
          <p:cNvSpPr>
            <a:spLocks noGrp="1"/>
          </p:cNvSpPr>
          <p:nvPr>
            <p:ph type="body" sz="quarter" idx="10"/>
          </p:nvPr>
        </p:nvSpPr>
        <p:spPr>
          <a:xfrm>
            <a:off x="128027" y="1146997"/>
            <a:ext cx="5408249" cy="1037996"/>
          </a:xfrm>
        </p:spPr>
        <p:txBody>
          <a:bodyPr>
            <a:normAutofit fontScale="92500"/>
          </a:bodyPr>
          <a:lstStyle/>
          <a:p>
            <a:pPr marL="0" indent="0">
              <a:lnSpc>
                <a:spcPct val="150000"/>
              </a:lnSpc>
              <a:buNone/>
            </a:pPr>
            <a:r>
              <a:rPr lang="en-US" b="1" dirty="0"/>
              <a:t>Order Flowcharts for Common DME &amp; Supplies </a:t>
            </a:r>
          </a:p>
        </p:txBody>
      </p:sp>
    </p:spTree>
    <p:extLst>
      <p:ext uri="{BB962C8B-B14F-4D97-AF65-F5344CB8AC3E}">
        <p14:creationId xmlns:p14="http://schemas.microsoft.com/office/powerpoint/2010/main" val="293941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62356B3-4705-9651-61E1-E202024426C8}"/>
              </a:ext>
            </a:extLst>
          </p:cNvPr>
          <p:cNvPicPr>
            <a:picLocks noChangeAspect="1"/>
          </p:cNvPicPr>
          <p:nvPr/>
        </p:nvPicPr>
        <p:blipFill>
          <a:blip r:embed="rId3"/>
          <a:stretch>
            <a:fillRect/>
          </a:stretch>
        </p:blipFill>
        <p:spPr>
          <a:xfrm>
            <a:off x="7138980" y="947873"/>
            <a:ext cx="4869313" cy="1628643"/>
          </a:xfrm>
          <a:prstGeom prst="rect">
            <a:avLst/>
          </a:prstGeom>
        </p:spPr>
      </p:pic>
      <p:sp>
        <p:nvSpPr>
          <p:cNvPr id="7" name="TextBox 6">
            <a:extLst>
              <a:ext uri="{FF2B5EF4-FFF2-40B4-BE49-F238E27FC236}">
                <a16:creationId xmlns:a16="http://schemas.microsoft.com/office/drawing/2014/main" id="{C4EC77C4-C60B-1C83-ACD5-799719916CF0}"/>
              </a:ext>
            </a:extLst>
          </p:cNvPr>
          <p:cNvSpPr txBox="1"/>
          <p:nvPr/>
        </p:nvSpPr>
        <p:spPr>
          <a:xfrm>
            <a:off x="7138980" y="2863225"/>
            <a:ext cx="5381861" cy="646331"/>
          </a:xfrm>
          <a:prstGeom prst="rect">
            <a:avLst/>
          </a:prstGeom>
          <a:noFill/>
        </p:spPr>
        <p:txBody>
          <a:bodyPr wrap="square" rtlCol="0">
            <a:spAutoFit/>
          </a:bodyPr>
          <a:lstStyle/>
          <a:p>
            <a:pPr defTabSz="914217"/>
            <a:r>
              <a:rPr lang="en-US" b="1" dirty="0">
                <a:solidFill>
                  <a:prstClr val="black"/>
                </a:solidFill>
                <a:latin typeface="Verdana" panose="020B0604030504040204" pitchFamily="34" charset="0"/>
                <a:ea typeface="Verdana" panose="020B0604030504040204" pitchFamily="34" charset="0"/>
              </a:rPr>
              <a:t>Thank you for being a sponsor of the AAHomecare Payer Relations team</a:t>
            </a:r>
          </a:p>
        </p:txBody>
      </p:sp>
      <p:sp>
        <p:nvSpPr>
          <p:cNvPr id="8" name="TextBox 7">
            <a:extLst>
              <a:ext uri="{FF2B5EF4-FFF2-40B4-BE49-F238E27FC236}">
                <a16:creationId xmlns:a16="http://schemas.microsoft.com/office/drawing/2014/main" id="{0A2D791A-ED4F-185A-8C64-B7EC2D9130F4}"/>
              </a:ext>
            </a:extLst>
          </p:cNvPr>
          <p:cNvSpPr txBox="1"/>
          <p:nvPr/>
        </p:nvSpPr>
        <p:spPr>
          <a:xfrm>
            <a:off x="7138980" y="3750098"/>
            <a:ext cx="4623068" cy="2123658"/>
          </a:xfrm>
          <a:prstGeom prst="rect">
            <a:avLst/>
          </a:prstGeom>
          <a:noFill/>
        </p:spPr>
        <p:txBody>
          <a:bodyPr wrap="square" rtlCol="0">
            <a:spAutoFit/>
          </a:bodyPr>
          <a:lstStyle/>
          <a:p>
            <a:pPr defTabSz="914217"/>
            <a:r>
              <a:rPr lang="en-US" sz="3300" b="1" dirty="0">
                <a:solidFill>
                  <a:srgbClr val="006600"/>
                </a:solidFill>
                <a:latin typeface="Arial" panose="020B0604020202020204" pitchFamily="34" charset="0"/>
                <a:ea typeface="Verdana" panose="020B0604030504040204" pitchFamily="34" charset="0"/>
                <a:cs typeface="Arial" panose="020B0604020202020204" pitchFamily="34" charset="0"/>
              </a:rPr>
              <a:t>INVESTING IN </a:t>
            </a:r>
          </a:p>
          <a:p>
            <a:pPr defTabSz="914217"/>
            <a:r>
              <a:rPr lang="en-US" sz="3300" b="1" dirty="0">
                <a:solidFill>
                  <a:srgbClr val="006600"/>
                </a:solidFill>
                <a:latin typeface="Arial" panose="020B0604020202020204" pitchFamily="34" charset="0"/>
                <a:ea typeface="Verdana" panose="020B0604030504040204" pitchFamily="34" charset="0"/>
                <a:cs typeface="Arial" panose="020B0604020202020204" pitchFamily="34" charset="0"/>
              </a:rPr>
              <a:t>PAYER RELATIONS ADVOCACY EFFORTS</a:t>
            </a:r>
          </a:p>
        </p:txBody>
      </p:sp>
      <p:pic>
        <p:nvPicPr>
          <p:cNvPr id="10" name="Picture 9" descr="A blue and white logo&#10;&#10;Description automatically generated">
            <a:extLst>
              <a:ext uri="{FF2B5EF4-FFF2-40B4-BE49-F238E27FC236}">
                <a16:creationId xmlns:a16="http://schemas.microsoft.com/office/drawing/2014/main" id="{F6232717-2F8D-06C8-401C-C240C43B1D22}"/>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9829910" y="6056406"/>
            <a:ext cx="2211990" cy="345711"/>
          </a:xfrm>
          <a:prstGeom prst="rect">
            <a:avLst/>
          </a:prstGeom>
        </p:spPr>
      </p:pic>
      <p:grpSp>
        <p:nvGrpSpPr>
          <p:cNvPr id="72" name="Group 71">
            <a:extLst>
              <a:ext uri="{FF2B5EF4-FFF2-40B4-BE49-F238E27FC236}">
                <a16:creationId xmlns:a16="http://schemas.microsoft.com/office/drawing/2014/main" id="{E4C2CBE4-931E-112D-3FC6-7C926B61B2F8}"/>
              </a:ext>
            </a:extLst>
          </p:cNvPr>
          <p:cNvGrpSpPr/>
          <p:nvPr/>
        </p:nvGrpSpPr>
        <p:grpSpPr>
          <a:xfrm>
            <a:off x="429953" y="1183994"/>
            <a:ext cx="5770180" cy="4935962"/>
            <a:chOff x="1037252" y="446288"/>
            <a:chExt cx="15209621" cy="12929184"/>
          </a:xfrm>
        </p:grpSpPr>
        <p:sp>
          <p:nvSpPr>
            <p:cNvPr id="73" name="Freeform: Shape 72">
              <a:extLst>
                <a:ext uri="{FF2B5EF4-FFF2-40B4-BE49-F238E27FC236}">
                  <a16:creationId xmlns:a16="http://schemas.microsoft.com/office/drawing/2014/main" id="{040B5EB1-4EE4-C410-D458-8849960509DE}"/>
                </a:ext>
              </a:extLst>
            </p:cNvPr>
            <p:cNvSpPr/>
            <p:nvPr/>
          </p:nvSpPr>
          <p:spPr>
            <a:xfrm>
              <a:off x="1037253" y="446288"/>
              <a:ext cx="4736109" cy="710416"/>
            </a:xfrm>
            <a:custGeom>
              <a:avLst/>
              <a:gdLst>
                <a:gd name="connsiteX0" fmla="*/ 0 w 4736109"/>
                <a:gd name="connsiteY0" fmla="*/ 0 h 710416"/>
                <a:gd name="connsiteX1" fmla="*/ 4736109 w 4736109"/>
                <a:gd name="connsiteY1" fmla="*/ 0 h 710416"/>
                <a:gd name="connsiteX2" fmla="*/ 4736109 w 4736109"/>
                <a:gd name="connsiteY2" fmla="*/ 710416 h 710416"/>
                <a:gd name="connsiteX3" fmla="*/ 0 w 4736109"/>
                <a:gd name="connsiteY3" fmla="*/ 710416 h 710416"/>
                <a:gd name="connsiteX4" fmla="*/ 0 w 4736109"/>
                <a:gd name="connsiteY4" fmla="*/ 0 h 7104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6109" h="710416">
                  <a:moveTo>
                    <a:pt x="0" y="0"/>
                  </a:moveTo>
                  <a:lnTo>
                    <a:pt x="4736109" y="0"/>
                  </a:lnTo>
                  <a:lnTo>
                    <a:pt x="4736109" y="710416"/>
                  </a:lnTo>
                  <a:lnTo>
                    <a:pt x="0" y="710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74295" rIns="74295" bIns="0" numCol="1" spcCol="1270" anchor="b" anchorCtr="0">
              <a:noAutofit/>
            </a:bodyPr>
            <a:lstStyle/>
            <a:p>
              <a:pPr defTabSz="866775">
                <a:lnSpc>
                  <a:spcPct val="90000"/>
                </a:lnSpc>
                <a:spcBef>
                  <a:spcPct val="0"/>
                </a:spcBef>
                <a:spcAft>
                  <a:spcPct val="35000"/>
                </a:spcAft>
              </a:pPr>
              <a:endParaRPr lang="en-US" sz="1950">
                <a:solidFill>
                  <a:prstClr val="black">
                    <a:hueOff val="0"/>
                    <a:satOff val="0"/>
                    <a:lumOff val="0"/>
                    <a:alphaOff val="0"/>
                  </a:prstClr>
                </a:solidFill>
                <a:latin typeface="Calibri" panose="020F0502020204030204"/>
              </a:endParaRPr>
            </a:p>
          </p:txBody>
        </p:sp>
        <p:sp>
          <p:nvSpPr>
            <p:cNvPr id="74" name="Rectangle 73" descr="A group of people standing together&#10;&#10;Description automatically generated">
              <a:extLst>
                <a:ext uri="{FF2B5EF4-FFF2-40B4-BE49-F238E27FC236}">
                  <a16:creationId xmlns:a16="http://schemas.microsoft.com/office/drawing/2014/main" id="{BCA53A67-F7A3-54D2-F9AA-43EB129F53B7}"/>
                </a:ext>
              </a:extLst>
            </p:cNvPr>
            <p:cNvSpPr/>
            <p:nvPr/>
          </p:nvSpPr>
          <p:spPr>
            <a:xfrm>
              <a:off x="1037253" y="446288"/>
              <a:ext cx="4736108" cy="4736109"/>
            </a:xfrm>
            <a:prstGeom prst="rect">
              <a:avLst/>
            </a:prstGeom>
            <a:blipFill>
              <a:blip r:embed="rId5" cstate="email">
                <a:extLst>
                  <a:ext uri="{28A0092B-C50C-407E-A947-70E740481C1C}">
                    <a14:useLocalDpi xmlns:a14="http://schemas.microsoft.com/office/drawing/2010/main" val="0"/>
                  </a:ext>
                </a:extLst>
              </a:blip>
              <a:srcRect/>
              <a:stretch>
                <a:fillRect l="-17000" r="-17000"/>
              </a:stretch>
            </a:blipFill>
            <a:effectLst>
              <a:outerShdw blurRad="50800" dist="38100" dir="5400000" algn="t"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pPr defTabSz="914217"/>
              <a:endParaRPr lang="en-US">
                <a:solidFill>
                  <a:prstClr val="white">
                    <a:hueOff val="0"/>
                    <a:satOff val="0"/>
                    <a:lumOff val="0"/>
                    <a:alphaOff val="0"/>
                  </a:prstClr>
                </a:solidFill>
                <a:latin typeface="Calibri" panose="020F0502020204030204"/>
              </a:endParaRPr>
            </a:p>
          </p:txBody>
        </p:sp>
        <p:sp>
          <p:nvSpPr>
            <p:cNvPr id="75" name="Freeform: Shape 74">
              <a:extLst>
                <a:ext uri="{FF2B5EF4-FFF2-40B4-BE49-F238E27FC236}">
                  <a16:creationId xmlns:a16="http://schemas.microsoft.com/office/drawing/2014/main" id="{3443DD1D-A4C6-1276-1DEC-E3A74F24DEC5}"/>
                </a:ext>
              </a:extLst>
            </p:cNvPr>
            <p:cNvSpPr/>
            <p:nvPr/>
          </p:nvSpPr>
          <p:spPr>
            <a:xfrm>
              <a:off x="6274009" y="446288"/>
              <a:ext cx="4736109" cy="710416"/>
            </a:xfrm>
            <a:custGeom>
              <a:avLst/>
              <a:gdLst>
                <a:gd name="connsiteX0" fmla="*/ 0 w 4736109"/>
                <a:gd name="connsiteY0" fmla="*/ 0 h 710416"/>
                <a:gd name="connsiteX1" fmla="*/ 4736109 w 4736109"/>
                <a:gd name="connsiteY1" fmla="*/ 0 h 710416"/>
                <a:gd name="connsiteX2" fmla="*/ 4736109 w 4736109"/>
                <a:gd name="connsiteY2" fmla="*/ 710416 h 710416"/>
                <a:gd name="connsiteX3" fmla="*/ 0 w 4736109"/>
                <a:gd name="connsiteY3" fmla="*/ 710416 h 710416"/>
                <a:gd name="connsiteX4" fmla="*/ 0 w 4736109"/>
                <a:gd name="connsiteY4" fmla="*/ 0 h 7104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6109" h="710416">
                  <a:moveTo>
                    <a:pt x="0" y="0"/>
                  </a:moveTo>
                  <a:lnTo>
                    <a:pt x="4736109" y="0"/>
                  </a:lnTo>
                  <a:lnTo>
                    <a:pt x="4736109" y="710416"/>
                  </a:lnTo>
                  <a:lnTo>
                    <a:pt x="0" y="710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74295" rIns="74295" bIns="0" numCol="1" spcCol="1270" anchor="b" anchorCtr="0">
              <a:noAutofit/>
            </a:bodyPr>
            <a:lstStyle/>
            <a:p>
              <a:pPr defTabSz="866775">
                <a:lnSpc>
                  <a:spcPct val="90000"/>
                </a:lnSpc>
                <a:spcBef>
                  <a:spcPct val="0"/>
                </a:spcBef>
                <a:spcAft>
                  <a:spcPct val="35000"/>
                </a:spcAft>
              </a:pPr>
              <a:endParaRPr lang="en-US" sz="1950">
                <a:solidFill>
                  <a:prstClr val="black">
                    <a:hueOff val="0"/>
                    <a:satOff val="0"/>
                    <a:lumOff val="0"/>
                    <a:alphaOff val="0"/>
                  </a:prstClr>
                </a:solidFill>
                <a:latin typeface="Calibri" panose="020F0502020204030204"/>
              </a:endParaRPr>
            </a:p>
          </p:txBody>
        </p:sp>
        <p:sp>
          <p:nvSpPr>
            <p:cNvPr id="76" name="Rectangle 75">
              <a:extLst>
                <a:ext uri="{FF2B5EF4-FFF2-40B4-BE49-F238E27FC236}">
                  <a16:creationId xmlns:a16="http://schemas.microsoft.com/office/drawing/2014/main" id="{16B4868D-BA8C-DAB2-869C-F78D51B4C18E}"/>
                </a:ext>
              </a:extLst>
            </p:cNvPr>
            <p:cNvSpPr/>
            <p:nvPr/>
          </p:nvSpPr>
          <p:spPr>
            <a:xfrm>
              <a:off x="6274009" y="1649657"/>
              <a:ext cx="4736107" cy="4736110"/>
            </a:xfrm>
            <a:prstGeom prst="rect">
              <a:avLst/>
            </a:prstGeom>
            <a:blipFill>
              <a:blip r:embed="rId6"/>
              <a:srcRect/>
              <a:stretch>
                <a:fillRect t="-12000" b="-12000"/>
              </a:stretch>
            </a:blipFill>
            <a:effectLst>
              <a:outerShdw blurRad="50800" dist="38100" dir="5400000" algn="t"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pPr defTabSz="914217"/>
              <a:endParaRPr lang="en-US" dirty="0">
                <a:solidFill>
                  <a:prstClr val="white">
                    <a:hueOff val="0"/>
                    <a:satOff val="0"/>
                    <a:lumOff val="0"/>
                    <a:alphaOff val="0"/>
                  </a:prstClr>
                </a:solidFill>
                <a:latin typeface="Calibri" panose="020F0502020204030204"/>
              </a:endParaRPr>
            </a:p>
          </p:txBody>
        </p:sp>
        <p:sp>
          <p:nvSpPr>
            <p:cNvPr id="77" name="Freeform: Shape 76">
              <a:extLst>
                <a:ext uri="{FF2B5EF4-FFF2-40B4-BE49-F238E27FC236}">
                  <a16:creationId xmlns:a16="http://schemas.microsoft.com/office/drawing/2014/main" id="{0508B691-3724-4FDF-5955-9EE7DB6C8E1D}"/>
                </a:ext>
              </a:extLst>
            </p:cNvPr>
            <p:cNvSpPr/>
            <p:nvPr/>
          </p:nvSpPr>
          <p:spPr>
            <a:xfrm>
              <a:off x="11510764" y="446288"/>
              <a:ext cx="4736109" cy="710416"/>
            </a:xfrm>
            <a:custGeom>
              <a:avLst/>
              <a:gdLst>
                <a:gd name="connsiteX0" fmla="*/ 0 w 4736109"/>
                <a:gd name="connsiteY0" fmla="*/ 0 h 710416"/>
                <a:gd name="connsiteX1" fmla="*/ 4736109 w 4736109"/>
                <a:gd name="connsiteY1" fmla="*/ 0 h 710416"/>
                <a:gd name="connsiteX2" fmla="*/ 4736109 w 4736109"/>
                <a:gd name="connsiteY2" fmla="*/ 710416 h 710416"/>
                <a:gd name="connsiteX3" fmla="*/ 0 w 4736109"/>
                <a:gd name="connsiteY3" fmla="*/ 710416 h 710416"/>
                <a:gd name="connsiteX4" fmla="*/ 0 w 4736109"/>
                <a:gd name="connsiteY4" fmla="*/ 0 h 7104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6109" h="710416">
                  <a:moveTo>
                    <a:pt x="0" y="0"/>
                  </a:moveTo>
                  <a:lnTo>
                    <a:pt x="4736109" y="0"/>
                  </a:lnTo>
                  <a:lnTo>
                    <a:pt x="4736109" y="710416"/>
                  </a:lnTo>
                  <a:lnTo>
                    <a:pt x="0" y="710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74295" rIns="74295" bIns="0" numCol="1" spcCol="1270" anchor="b" anchorCtr="0">
              <a:noAutofit/>
            </a:bodyPr>
            <a:lstStyle/>
            <a:p>
              <a:pPr defTabSz="866775">
                <a:lnSpc>
                  <a:spcPct val="90000"/>
                </a:lnSpc>
                <a:spcBef>
                  <a:spcPct val="0"/>
                </a:spcBef>
                <a:spcAft>
                  <a:spcPct val="35000"/>
                </a:spcAft>
              </a:pPr>
              <a:endParaRPr lang="en-US" sz="1950">
                <a:solidFill>
                  <a:prstClr val="black">
                    <a:hueOff val="0"/>
                    <a:satOff val="0"/>
                    <a:lumOff val="0"/>
                    <a:alphaOff val="0"/>
                  </a:prstClr>
                </a:solidFill>
                <a:latin typeface="Calibri" panose="020F0502020204030204"/>
              </a:endParaRPr>
            </a:p>
          </p:txBody>
        </p:sp>
        <p:sp>
          <p:nvSpPr>
            <p:cNvPr id="78" name="Rectangle 77" descr="A group of people posing for a photo&#10;&#10;Description automatically generated">
              <a:extLst>
                <a:ext uri="{FF2B5EF4-FFF2-40B4-BE49-F238E27FC236}">
                  <a16:creationId xmlns:a16="http://schemas.microsoft.com/office/drawing/2014/main" id="{6D40009C-50EE-A1D1-FFFE-579826E64999}"/>
                </a:ext>
              </a:extLst>
            </p:cNvPr>
            <p:cNvSpPr/>
            <p:nvPr/>
          </p:nvSpPr>
          <p:spPr>
            <a:xfrm>
              <a:off x="11510765" y="2814342"/>
              <a:ext cx="4736108" cy="4736109"/>
            </a:xfrm>
            <a:prstGeom prst="rect">
              <a:avLst/>
            </a:prstGeom>
            <a:blipFill>
              <a:blip r:embed="rId7" cstate="email">
                <a:extLst>
                  <a:ext uri="{28A0092B-C50C-407E-A947-70E740481C1C}">
                    <a14:useLocalDpi xmlns:a14="http://schemas.microsoft.com/office/drawing/2010/main" val="0"/>
                  </a:ext>
                </a:extLst>
              </a:blip>
              <a:srcRect/>
              <a:stretch>
                <a:fillRect l="-17000" r="-17000"/>
              </a:stretch>
            </a:blipFill>
            <a:effectLst>
              <a:outerShdw blurRad="50800" dist="38100" dir="5400000" algn="t"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pPr defTabSz="914217"/>
              <a:endParaRPr lang="en-US">
                <a:solidFill>
                  <a:prstClr val="white">
                    <a:hueOff val="0"/>
                    <a:satOff val="0"/>
                    <a:lumOff val="0"/>
                    <a:alphaOff val="0"/>
                  </a:prstClr>
                </a:solidFill>
                <a:latin typeface="Calibri" panose="020F0502020204030204"/>
              </a:endParaRPr>
            </a:p>
          </p:txBody>
        </p:sp>
        <p:sp>
          <p:nvSpPr>
            <p:cNvPr id="79" name="Freeform: Shape 78">
              <a:extLst>
                <a:ext uri="{FF2B5EF4-FFF2-40B4-BE49-F238E27FC236}">
                  <a16:creationId xmlns:a16="http://schemas.microsoft.com/office/drawing/2014/main" id="{00E6294F-EF0F-6EF9-4209-C099E91CBF40}"/>
                </a:ext>
              </a:extLst>
            </p:cNvPr>
            <p:cNvSpPr/>
            <p:nvPr/>
          </p:nvSpPr>
          <p:spPr>
            <a:xfrm>
              <a:off x="1037253" y="6507231"/>
              <a:ext cx="4736109" cy="710416"/>
            </a:xfrm>
            <a:custGeom>
              <a:avLst/>
              <a:gdLst>
                <a:gd name="connsiteX0" fmla="*/ 0 w 4736109"/>
                <a:gd name="connsiteY0" fmla="*/ 0 h 710416"/>
                <a:gd name="connsiteX1" fmla="*/ 4736109 w 4736109"/>
                <a:gd name="connsiteY1" fmla="*/ 0 h 710416"/>
                <a:gd name="connsiteX2" fmla="*/ 4736109 w 4736109"/>
                <a:gd name="connsiteY2" fmla="*/ 710416 h 710416"/>
                <a:gd name="connsiteX3" fmla="*/ 0 w 4736109"/>
                <a:gd name="connsiteY3" fmla="*/ 710416 h 710416"/>
                <a:gd name="connsiteX4" fmla="*/ 0 w 4736109"/>
                <a:gd name="connsiteY4" fmla="*/ 0 h 7104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6109" h="710416">
                  <a:moveTo>
                    <a:pt x="0" y="0"/>
                  </a:moveTo>
                  <a:lnTo>
                    <a:pt x="4736109" y="0"/>
                  </a:lnTo>
                  <a:lnTo>
                    <a:pt x="4736109" y="710416"/>
                  </a:lnTo>
                  <a:lnTo>
                    <a:pt x="0" y="710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74295" rIns="74295" bIns="0" numCol="1" spcCol="1270" anchor="b" anchorCtr="0">
              <a:noAutofit/>
            </a:bodyPr>
            <a:lstStyle/>
            <a:p>
              <a:pPr defTabSz="866775">
                <a:lnSpc>
                  <a:spcPct val="90000"/>
                </a:lnSpc>
                <a:spcBef>
                  <a:spcPct val="0"/>
                </a:spcBef>
                <a:spcAft>
                  <a:spcPct val="35000"/>
                </a:spcAft>
              </a:pPr>
              <a:endParaRPr lang="en-US" sz="1950">
                <a:solidFill>
                  <a:prstClr val="black">
                    <a:hueOff val="0"/>
                    <a:satOff val="0"/>
                    <a:lumOff val="0"/>
                    <a:alphaOff val="0"/>
                  </a:prstClr>
                </a:solidFill>
                <a:latin typeface="Calibri" panose="020F0502020204030204"/>
              </a:endParaRPr>
            </a:p>
          </p:txBody>
        </p:sp>
        <p:sp>
          <p:nvSpPr>
            <p:cNvPr id="80" name="Rectangle 79" descr="A group of people posing for a photo&#10;&#10;Description automatically generated">
              <a:extLst>
                <a:ext uri="{FF2B5EF4-FFF2-40B4-BE49-F238E27FC236}">
                  <a16:creationId xmlns:a16="http://schemas.microsoft.com/office/drawing/2014/main" id="{16D8D134-2E47-2EF4-223F-1E26F147CC9A}"/>
                </a:ext>
              </a:extLst>
            </p:cNvPr>
            <p:cNvSpPr/>
            <p:nvPr/>
          </p:nvSpPr>
          <p:spPr>
            <a:xfrm>
              <a:off x="11510763" y="8639363"/>
              <a:ext cx="4736108" cy="4736109"/>
            </a:xfrm>
            <a:prstGeom prst="rect">
              <a:avLst/>
            </a:prstGeom>
            <a:blipFill>
              <a:blip r:embed="rId8" cstate="email">
                <a:extLst>
                  <a:ext uri="{28A0092B-C50C-407E-A947-70E740481C1C}">
                    <a14:useLocalDpi xmlns:a14="http://schemas.microsoft.com/office/drawing/2010/main" val="0"/>
                  </a:ext>
                </a:extLst>
              </a:blip>
              <a:srcRect/>
              <a:stretch>
                <a:fillRect l="-17000" r="-17000"/>
              </a:stretch>
            </a:blipFill>
            <a:effectLst>
              <a:outerShdw blurRad="50800" dist="38100" dir="5400000" algn="t"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pPr defTabSz="914217"/>
              <a:endParaRPr lang="en-US">
                <a:solidFill>
                  <a:prstClr val="white">
                    <a:hueOff val="0"/>
                    <a:satOff val="0"/>
                    <a:lumOff val="0"/>
                    <a:alphaOff val="0"/>
                  </a:prstClr>
                </a:solidFill>
                <a:latin typeface="Calibri" panose="020F0502020204030204"/>
              </a:endParaRPr>
            </a:p>
          </p:txBody>
        </p:sp>
        <p:sp>
          <p:nvSpPr>
            <p:cNvPr id="81" name="Freeform: Shape 80">
              <a:extLst>
                <a:ext uri="{FF2B5EF4-FFF2-40B4-BE49-F238E27FC236}">
                  <a16:creationId xmlns:a16="http://schemas.microsoft.com/office/drawing/2014/main" id="{0DAA3F30-7A86-353C-DADF-3999E99E0EE8}"/>
                </a:ext>
              </a:extLst>
            </p:cNvPr>
            <p:cNvSpPr/>
            <p:nvPr/>
          </p:nvSpPr>
          <p:spPr>
            <a:xfrm>
              <a:off x="6274009" y="6507231"/>
              <a:ext cx="4736109" cy="710416"/>
            </a:xfrm>
            <a:custGeom>
              <a:avLst/>
              <a:gdLst>
                <a:gd name="connsiteX0" fmla="*/ 0 w 4736109"/>
                <a:gd name="connsiteY0" fmla="*/ 0 h 710416"/>
                <a:gd name="connsiteX1" fmla="*/ 4736109 w 4736109"/>
                <a:gd name="connsiteY1" fmla="*/ 0 h 710416"/>
                <a:gd name="connsiteX2" fmla="*/ 4736109 w 4736109"/>
                <a:gd name="connsiteY2" fmla="*/ 710416 h 710416"/>
                <a:gd name="connsiteX3" fmla="*/ 0 w 4736109"/>
                <a:gd name="connsiteY3" fmla="*/ 710416 h 710416"/>
                <a:gd name="connsiteX4" fmla="*/ 0 w 4736109"/>
                <a:gd name="connsiteY4" fmla="*/ 0 h 7104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6109" h="710416">
                  <a:moveTo>
                    <a:pt x="0" y="0"/>
                  </a:moveTo>
                  <a:lnTo>
                    <a:pt x="4736109" y="0"/>
                  </a:lnTo>
                  <a:lnTo>
                    <a:pt x="4736109" y="710416"/>
                  </a:lnTo>
                  <a:lnTo>
                    <a:pt x="0" y="710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74295" rIns="74295" bIns="0" numCol="1" spcCol="1270" anchor="b" anchorCtr="0">
              <a:noAutofit/>
            </a:bodyPr>
            <a:lstStyle/>
            <a:p>
              <a:pPr defTabSz="866775">
                <a:lnSpc>
                  <a:spcPct val="90000"/>
                </a:lnSpc>
                <a:spcBef>
                  <a:spcPct val="0"/>
                </a:spcBef>
                <a:spcAft>
                  <a:spcPct val="35000"/>
                </a:spcAft>
              </a:pPr>
              <a:endParaRPr lang="en-US" sz="1950">
                <a:solidFill>
                  <a:prstClr val="black">
                    <a:hueOff val="0"/>
                    <a:satOff val="0"/>
                    <a:lumOff val="0"/>
                    <a:alphaOff val="0"/>
                  </a:prstClr>
                </a:solidFill>
                <a:latin typeface="Calibri" panose="020F0502020204030204"/>
              </a:endParaRPr>
            </a:p>
          </p:txBody>
        </p:sp>
        <p:sp>
          <p:nvSpPr>
            <p:cNvPr id="82" name="Rectangle 81" descr="A group of people standing in a hallway&#10;&#10;Description automatically generated">
              <a:extLst>
                <a:ext uri="{FF2B5EF4-FFF2-40B4-BE49-F238E27FC236}">
                  <a16:creationId xmlns:a16="http://schemas.microsoft.com/office/drawing/2014/main" id="{7F008DE4-7CBC-2ED5-9936-879906F17742}"/>
                </a:ext>
              </a:extLst>
            </p:cNvPr>
            <p:cNvSpPr/>
            <p:nvPr/>
          </p:nvSpPr>
          <p:spPr>
            <a:xfrm>
              <a:off x="6274009" y="7358455"/>
              <a:ext cx="4736109" cy="4736109"/>
            </a:xfrm>
            <a:prstGeom prst="rect">
              <a:avLst/>
            </a:prstGeom>
            <a:blipFill>
              <a:blip r:embed="rId9" cstate="email">
                <a:extLst>
                  <a:ext uri="{28A0092B-C50C-407E-A947-70E740481C1C}">
                    <a14:useLocalDpi xmlns:a14="http://schemas.microsoft.com/office/drawing/2010/main" val="0"/>
                  </a:ext>
                </a:extLst>
              </a:blip>
              <a:srcRect/>
              <a:stretch>
                <a:fillRect l="-17000" r="-17000"/>
              </a:stretch>
            </a:blipFill>
            <a:effectLst>
              <a:outerShdw blurRad="50800" dist="38100" dir="5400000" algn="t"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pPr defTabSz="914217"/>
              <a:endParaRPr lang="en-US">
                <a:solidFill>
                  <a:prstClr val="white">
                    <a:hueOff val="0"/>
                    <a:satOff val="0"/>
                    <a:lumOff val="0"/>
                    <a:alphaOff val="0"/>
                  </a:prstClr>
                </a:solidFill>
                <a:latin typeface="Calibri" panose="020F0502020204030204"/>
              </a:endParaRPr>
            </a:p>
          </p:txBody>
        </p:sp>
        <p:sp>
          <p:nvSpPr>
            <p:cNvPr id="83" name="Freeform: Shape 82">
              <a:extLst>
                <a:ext uri="{FF2B5EF4-FFF2-40B4-BE49-F238E27FC236}">
                  <a16:creationId xmlns:a16="http://schemas.microsoft.com/office/drawing/2014/main" id="{E1EE425D-201F-EAB0-7D6B-1277182FC536}"/>
                </a:ext>
              </a:extLst>
            </p:cNvPr>
            <p:cNvSpPr/>
            <p:nvPr/>
          </p:nvSpPr>
          <p:spPr>
            <a:xfrm>
              <a:off x="11510764" y="6507231"/>
              <a:ext cx="4736109" cy="710416"/>
            </a:xfrm>
            <a:custGeom>
              <a:avLst/>
              <a:gdLst>
                <a:gd name="connsiteX0" fmla="*/ 0 w 4736109"/>
                <a:gd name="connsiteY0" fmla="*/ 0 h 710416"/>
                <a:gd name="connsiteX1" fmla="*/ 4736109 w 4736109"/>
                <a:gd name="connsiteY1" fmla="*/ 0 h 710416"/>
                <a:gd name="connsiteX2" fmla="*/ 4736109 w 4736109"/>
                <a:gd name="connsiteY2" fmla="*/ 710416 h 710416"/>
                <a:gd name="connsiteX3" fmla="*/ 0 w 4736109"/>
                <a:gd name="connsiteY3" fmla="*/ 710416 h 710416"/>
                <a:gd name="connsiteX4" fmla="*/ 0 w 4736109"/>
                <a:gd name="connsiteY4" fmla="*/ 0 h 7104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6109" h="710416">
                  <a:moveTo>
                    <a:pt x="0" y="0"/>
                  </a:moveTo>
                  <a:lnTo>
                    <a:pt x="4736109" y="0"/>
                  </a:lnTo>
                  <a:lnTo>
                    <a:pt x="4736109" y="710416"/>
                  </a:lnTo>
                  <a:lnTo>
                    <a:pt x="0" y="71041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74295" rIns="74295" bIns="0" numCol="1" spcCol="1270" anchor="b" anchorCtr="0">
              <a:noAutofit/>
            </a:bodyPr>
            <a:lstStyle/>
            <a:p>
              <a:pPr defTabSz="866775">
                <a:lnSpc>
                  <a:spcPct val="90000"/>
                </a:lnSpc>
                <a:spcBef>
                  <a:spcPct val="0"/>
                </a:spcBef>
                <a:spcAft>
                  <a:spcPct val="35000"/>
                </a:spcAft>
              </a:pPr>
              <a:endParaRPr lang="en-US" sz="1950">
                <a:solidFill>
                  <a:prstClr val="black">
                    <a:hueOff val="0"/>
                    <a:satOff val="0"/>
                    <a:lumOff val="0"/>
                    <a:alphaOff val="0"/>
                  </a:prstClr>
                </a:solidFill>
                <a:latin typeface="Calibri" panose="020F0502020204030204"/>
              </a:endParaRPr>
            </a:p>
          </p:txBody>
        </p:sp>
        <p:sp>
          <p:nvSpPr>
            <p:cNvPr id="84" name="Rectangle 83">
              <a:extLst>
                <a:ext uri="{FF2B5EF4-FFF2-40B4-BE49-F238E27FC236}">
                  <a16:creationId xmlns:a16="http://schemas.microsoft.com/office/drawing/2014/main" id="{79D8039A-CF43-CE3C-6555-BED81952F88E}"/>
                </a:ext>
              </a:extLst>
            </p:cNvPr>
            <p:cNvSpPr/>
            <p:nvPr/>
          </p:nvSpPr>
          <p:spPr>
            <a:xfrm>
              <a:off x="1037252" y="6507231"/>
              <a:ext cx="4736109" cy="4736109"/>
            </a:xfrm>
            <a:prstGeom prst="rect">
              <a:avLst/>
            </a:prstGeom>
            <a:blipFill>
              <a:blip r:embed="rId10"/>
              <a:srcRect/>
              <a:stretch>
                <a:fillRect t="-12000" b="-12000"/>
              </a:stretch>
            </a:blipFill>
            <a:effectLst>
              <a:outerShdw blurRad="50800" dist="38100" dir="5400000" algn="t" rotWithShape="0">
                <a:prstClr val="black">
                  <a:alpha val="40000"/>
                </a:prstClr>
              </a:outerShdw>
            </a:effectLst>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pPr defTabSz="914217"/>
              <a:endParaRPr lang="en-US">
                <a:solidFill>
                  <a:prstClr val="white">
                    <a:hueOff val="0"/>
                    <a:satOff val="0"/>
                    <a:lumOff val="0"/>
                    <a:alphaOff val="0"/>
                  </a:prstClr>
                </a:solidFill>
                <a:latin typeface="Calibri" panose="020F0502020204030204"/>
              </a:endParaRPr>
            </a:p>
          </p:txBody>
        </p:sp>
      </p:grpSp>
    </p:spTree>
    <p:extLst>
      <p:ext uri="{BB962C8B-B14F-4D97-AF65-F5344CB8AC3E}">
        <p14:creationId xmlns:p14="http://schemas.microsoft.com/office/powerpoint/2010/main" val="6831878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813B946B-94AB-8B42-B1CD-4B0B5BD17ECF}"/>
              </a:ext>
            </a:extLst>
          </p:cNvPr>
          <p:cNvSpPr>
            <a:spLocks noGrp="1"/>
          </p:cNvSpPr>
          <p:nvPr>
            <p:ph type="body" sz="quarter" idx="27"/>
          </p:nvPr>
        </p:nvSpPr>
        <p:spPr>
          <a:xfrm>
            <a:off x="6023171" y="1492385"/>
            <a:ext cx="5650948" cy="4791578"/>
          </a:xfrm>
        </p:spPr>
        <p:txBody>
          <a:bodyPr>
            <a:normAutofit/>
          </a:bodyPr>
          <a:lstStyle/>
          <a:p>
            <a:r>
              <a:rPr lang="en-US" dirty="0"/>
              <a:t>AAHomecare needs members to meet the challenges ahead. All dues to AAHomecare directly support lobbying, research, and public awareness efforts that are part of our advocacy program.</a:t>
            </a:r>
            <a:br>
              <a:rPr lang="en-US" dirty="0"/>
            </a:br>
            <a:endParaRPr lang="en-US" dirty="0"/>
          </a:p>
          <a:p>
            <a:r>
              <a:rPr lang="en-US" dirty="0"/>
              <a:t>To join, contact Michael Nicol, Senior Director of Membership Services: </a:t>
            </a:r>
            <a:r>
              <a:rPr lang="en-US" dirty="0">
                <a:hlinkClick r:id="rId3"/>
              </a:rPr>
              <a:t>michaeln@aahomecare.org</a:t>
            </a:r>
            <a:r>
              <a:rPr lang="en-US" dirty="0"/>
              <a:t> or 410-299-7100.</a:t>
            </a:r>
          </a:p>
          <a:p>
            <a:endParaRPr lang="en-US" dirty="0"/>
          </a:p>
          <a:p>
            <a:endParaRPr lang="en-US" dirty="0"/>
          </a:p>
        </p:txBody>
      </p:sp>
      <p:sp>
        <p:nvSpPr>
          <p:cNvPr id="8" name="Text Placeholder 7">
            <a:extLst>
              <a:ext uri="{FF2B5EF4-FFF2-40B4-BE49-F238E27FC236}">
                <a16:creationId xmlns:a16="http://schemas.microsoft.com/office/drawing/2014/main" id="{DB98EC0F-C838-774A-89FB-4698BFF4D1D6}"/>
              </a:ext>
            </a:extLst>
          </p:cNvPr>
          <p:cNvSpPr>
            <a:spLocks noGrp="1"/>
          </p:cNvSpPr>
          <p:nvPr>
            <p:ph type="body" sz="quarter" idx="10"/>
          </p:nvPr>
        </p:nvSpPr>
        <p:spPr>
          <a:xfrm>
            <a:off x="6096000" y="454929"/>
            <a:ext cx="5966208" cy="1037457"/>
          </a:xfrm>
        </p:spPr>
        <p:txBody>
          <a:bodyPr>
            <a:normAutofit/>
          </a:bodyPr>
          <a:lstStyle/>
          <a:p>
            <a:pPr marL="0" indent="0">
              <a:buNone/>
            </a:pPr>
            <a:r>
              <a:rPr lang="en-US" sz="3300" b="1" dirty="0"/>
              <a:t>AAHomecare Needs You</a:t>
            </a:r>
          </a:p>
          <a:p>
            <a:endParaRPr lang="en-US" dirty="0"/>
          </a:p>
        </p:txBody>
      </p:sp>
      <p:pic>
        <p:nvPicPr>
          <p:cNvPr id="3" name="Picture 2" descr="A group of people posing for a photo&#10;&#10;Description automatically generated">
            <a:extLst>
              <a:ext uri="{FF2B5EF4-FFF2-40B4-BE49-F238E27FC236}">
                <a16:creationId xmlns:a16="http://schemas.microsoft.com/office/drawing/2014/main" id="{D081A0C4-2CFC-5340-A932-39AAAE810EC2}"/>
              </a:ext>
            </a:extLst>
          </p:cNvPr>
          <p:cNvPicPr>
            <a:picLocks noChangeAspect="1"/>
          </p:cNvPicPr>
          <p:nvPr/>
        </p:nvPicPr>
        <p:blipFill>
          <a:blip r:embed="rId4"/>
          <a:stretch>
            <a:fillRect/>
          </a:stretch>
        </p:blipFill>
        <p:spPr>
          <a:xfrm>
            <a:off x="4763" y="816595"/>
            <a:ext cx="5837438" cy="4378079"/>
          </a:xfrm>
          <a:prstGeom prst="rect">
            <a:avLst/>
          </a:prstGeom>
        </p:spPr>
      </p:pic>
    </p:spTree>
    <p:extLst>
      <p:ext uri="{BB962C8B-B14F-4D97-AF65-F5344CB8AC3E}">
        <p14:creationId xmlns:p14="http://schemas.microsoft.com/office/powerpoint/2010/main" val="202179717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E3E3DE"/>
        </a:solidFill>
        <a:effectLst/>
      </p:bgPr>
    </p:bg>
    <p:spTree>
      <p:nvGrpSpPr>
        <p:cNvPr id="1" name=""/>
        <p:cNvGrpSpPr/>
        <p:nvPr/>
      </p:nvGrpSpPr>
      <p:grpSpPr>
        <a:xfrm>
          <a:off x="0" y="0"/>
          <a:ext cx="0" cy="0"/>
          <a:chOff x="0" y="0"/>
          <a:chExt cx="0" cy="0"/>
        </a:xfrm>
      </p:grpSpPr>
      <p:sp>
        <p:nvSpPr>
          <p:cNvPr id="2" name="Object 1"/>
          <p:cNvSpPr/>
          <p:nvPr/>
        </p:nvSpPr>
        <p:spPr>
          <a:xfrm>
            <a:off x="1588" y="894"/>
            <a:ext cx="12185778" cy="3427251"/>
          </a:xfrm>
          <a:prstGeom prst="rect">
            <a:avLst/>
          </a:prstGeom>
          <a:solidFill>
            <a:srgbClr val="FFFFFF"/>
          </a:solidFill>
        </p:spPr>
        <p:txBody>
          <a:bodyPr/>
          <a:lstStyle/>
          <a:p>
            <a:pPr defTabSz="914172"/>
            <a:endParaRPr lang="en-US">
              <a:solidFill>
                <a:prstClr val="black"/>
              </a:solidFill>
              <a:latin typeface="Arial"/>
            </a:endParaRPr>
          </a:p>
        </p:txBody>
      </p:sp>
      <p:pic>
        <p:nvPicPr>
          <p:cNvPr id="3" name="Object 2" descr="preencoded.png"/>
          <p:cNvPicPr>
            <a:picLocks noGrp="1" noRot="1" noChangeAspect="1" noMove="1" noResize="1" noEditPoints="1" noAdjustHandles="1" noChangeArrowheads="1" noChangeShapeType="1" noCrop="1"/>
          </p:cNvPicPr>
          <p:nvPr/>
        </p:nvPicPr>
        <p:blipFill>
          <a:blip r:embed="rId3"/>
          <a:srcRect l="-16116" t="-58849" r="-16116" b="-58849"/>
          <a:stretch/>
        </p:blipFill>
        <p:spPr>
          <a:xfrm>
            <a:off x="1588" y="894"/>
            <a:ext cx="12185778" cy="3427251"/>
          </a:xfrm>
          <a:prstGeom prst="rect">
            <a:avLst/>
          </a:prstGeom>
        </p:spPr>
      </p:pic>
      <p:sp>
        <p:nvSpPr>
          <p:cNvPr id="4" name="Object 3"/>
          <p:cNvSpPr/>
          <p:nvPr/>
        </p:nvSpPr>
        <p:spPr>
          <a:xfrm>
            <a:off x="386395" y="6158540"/>
            <a:ext cx="3759970" cy="460471"/>
          </a:xfrm>
          <a:prstGeom prst="rect">
            <a:avLst/>
          </a:prstGeom>
          <a:noFill/>
        </p:spPr>
        <p:txBody>
          <a:bodyPr wrap="square" lIns="0" tIns="0" rIns="0" bIns="0" rtlCol="0" anchor="t"/>
          <a:lstStyle/>
          <a:p>
            <a:pPr defTabSz="914172">
              <a:lnSpc>
                <a:spcPts val="3628"/>
              </a:lnSpc>
            </a:pPr>
            <a:r>
              <a:rPr lang="en-US" sz="3149" b="1" dirty="0">
                <a:solidFill>
                  <a:srgbClr val="F75152"/>
                </a:solidFill>
                <a:latin typeface="Lato" pitchFamily="34" charset="0"/>
                <a:ea typeface="Lato" pitchFamily="34" charset="-122"/>
                <a:cs typeface="Lato" pitchFamily="34" charset="-120"/>
              </a:rPr>
              <a:t>LET'S CONNECT</a:t>
            </a:r>
            <a:endParaRPr lang="en-US" dirty="0">
              <a:solidFill>
                <a:prstClr val="black"/>
              </a:solidFill>
              <a:latin typeface="Arial"/>
            </a:endParaRPr>
          </a:p>
        </p:txBody>
      </p:sp>
      <p:sp>
        <p:nvSpPr>
          <p:cNvPr id="8" name="Object 7"/>
          <p:cNvSpPr/>
          <p:nvPr/>
        </p:nvSpPr>
        <p:spPr>
          <a:xfrm>
            <a:off x="393929" y="5662309"/>
            <a:ext cx="342725" cy="342725"/>
          </a:xfrm>
          <a:prstGeom prst="roundRect">
            <a:avLst>
              <a:gd name="adj" fmla="val 26673"/>
            </a:avLst>
          </a:prstGeom>
          <a:noFill/>
          <a:ln w="25400">
            <a:solidFill>
              <a:srgbClr val="FFFFFF"/>
            </a:solidFill>
            <a:prstDash val="solid"/>
            <a:miter lim="800000"/>
          </a:ln>
        </p:spPr>
        <p:txBody>
          <a:bodyPr/>
          <a:lstStyle/>
          <a:p>
            <a:pPr defTabSz="914172"/>
            <a:endParaRPr lang="en-US">
              <a:solidFill>
                <a:prstClr val="black"/>
              </a:solidFill>
              <a:latin typeface="Arial"/>
            </a:endParaRPr>
          </a:p>
        </p:txBody>
      </p:sp>
      <p:pic>
        <p:nvPicPr>
          <p:cNvPr id="9" name="Object 8"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88990" y="5757234"/>
            <a:ext cx="161843" cy="161843"/>
          </a:xfrm>
          <a:prstGeom prst="rect">
            <a:avLst/>
          </a:prstGeom>
        </p:spPr>
      </p:pic>
      <p:sp>
        <p:nvSpPr>
          <p:cNvPr id="10" name="Object 9"/>
          <p:cNvSpPr/>
          <p:nvPr/>
        </p:nvSpPr>
        <p:spPr>
          <a:xfrm>
            <a:off x="879457" y="5680853"/>
            <a:ext cx="3274442" cy="286431"/>
          </a:xfrm>
          <a:prstGeom prst="rect">
            <a:avLst/>
          </a:prstGeom>
          <a:noFill/>
        </p:spPr>
        <p:txBody>
          <a:bodyPr wrap="square" lIns="0" tIns="0" rIns="0" bIns="0" rtlCol="0" anchor="t"/>
          <a:lstStyle/>
          <a:p>
            <a:pPr defTabSz="914172">
              <a:lnSpc>
                <a:spcPts val="2258"/>
              </a:lnSpc>
            </a:pPr>
            <a:r>
              <a:rPr lang="en-US" sz="1650" dirty="0">
                <a:solidFill>
                  <a:srgbClr val="000000"/>
                </a:solidFill>
                <a:latin typeface="Lato" pitchFamily="34" charset="0"/>
                <a:ea typeface="Lato" pitchFamily="34" charset="-122"/>
                <a:cs typeface="Lato" pitchFamily="34" charset="-120"/>
              </a:rPr>
              <a:t>info@aahomecare.org</a:t>
            </a:r>
            <a:endParaRPr lang="en-US" dirty="0">
              <a:solidFill>
                <a:prstClr val="black"/>
              </a:solidFill>
              <a:latin typeface="Arial"/>
            </a:endParaRPr>
          </a:p>
        </p:txBody>
      </p:sp>
      <p:sp>
        <p:nvSpPr>
          <p:cNvPr id="11" name="Object 10"/>
          <p:cNvSpPr/>
          <p:nvPr/>
        </p:nvSpPr>
        <p:spPr>
          <a:xfrm>
            <a:off x="393929" y="5183730"/>
            <a:ext cx="342725" cy="342725"/>
          </a:xfrm>
          <a:prstGeom prst="roundRect">
            <a:avLst>
              <a:gd name="adj" fmla="val 26673"/>
            </a:avLst>
          </a:prstGeom>
          <a:noFill/>
          <a:ln w="25400">
            <a:solidFill>
              <a:srgbClr val="FFFFFF"/>
            </a:solidFill>
            <a:prstDash val="solid"/>
            <a:miter lim="800000"/>
          </a:ln>
        </p:spPr>
        <p:txBody>
          <a:bodyPr/>
          <a:lstStyle/>
          <a:p>
            <a:pPr defTabSz="914172"/>
            <a:endParaRPr lang="en-US">
              <a:solidFill>
                <a:prstClr val="black"/>
              </a:solidFill>
              <a:latin typeface="Arial"/>
            </a:endParaRPr>
          </a:p>
        </p:txBody>
      </p:sp>
      <p:pic>
        <p:nvPicPr>
          <p:cNvPr id="12" name="Object 11"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88990" y="5280697"/>
            <a:ext cx="152323" cy="152323"/>
          </a:xfrm>
          <a:prstGeom prst="rect">
            <a:avLst/>
          </a:prstGeom>
        </p:spPr>
      </p:pic>
      <p:sp>
        <p:nvSpPr>
          <p:cNvPr id="13" name="Object 12"/>
          <p:cNvSpPr/>
          <p:nvPr/>
        </p:nvSpPr>
        <p:spPr>
          <a:xfrm>
            <a:off x="879457" y="5202275"/>
            <a:ext cx="3274441" cy="286431"/>
          </a:xfrm>
          <a:prstGeom prst="rect">
            <a:avLst/>
          </a:prstGeom>
          <a:noFill/>
        </p:spPr>
        <p:txBody>
          <a:bodyPr wrap="square" lIns="0" tIns="0" rIns="0" bIns="0" rtlCol="0" anchor="t"/>
          <a:lstStyle/>
          <a:p>
            <a:pPr defTabSz="914172">
              <a:lnSpc>
                <a:spcPts val="2258"/>
              </a:lnSpc>
            </a:pPr>
            <a:r>
              <a:rPr lang="en-US" sz="1650" dirty="0">
                <a:solidFill>
                  <a:srgbClr val="000000"/>
                </a:solidFill>
                <a:latin typeface="Lato" pitchFamily="34" charset="0"/>
                <a:ea typeface="Lato" pitchFamily="34" charset="-122"/>
                <a:cs typeface="Lato" pitchFamily="34" charset="-120"/>
              </a:rPr>
              <a:t>aahomecare.org</a:t>
            </a:r>
            <a:endParaRPr lang="en-US" dirty="0">
              <a:solidFill>
                <a:prstClr val="black"/>
              </a:solidFill>
              <a:latin typeface="Arial"/>
            </a:endParaRPr>
          </a:p>
        </p:txBody>
      </p:sp>
      <p:pic>
        <p:nvPicPr>
          <p:cNvPr id="14" name="Object 1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7413" y="3192532"/>
            <a:ext cx="4766702" cy="733051"/>
          </a:xfrm>
          <a:prstGeom prst="rect">
            <a:avLst/>
          </a:prstGeom>
        </p:spPr>
      </p:pic>
      <p:sp>
        <p:nvSpPr>
          <p:cNvPr id="15" name="Object 14"/>
          <p:cNvSpPr/>
          <p:nvPr/>
        </p:nvSpPr>
        <p:spPr>
          <a:xfrm>
            <a:off x="2689410" y="3251814"/>
            <a:ext cx="6820354" cy="592199"/>
          </a:xfrm>
          <a:prstGeom prst="rect">
            <a:avLst/>
          </a:prstGeom>
          <a:noFill/>
        </p:spPr>
        <p:txBody>
          <a:bodyPr wrap="square" lIns="0" tIns="0" rIns="0" bIns="0" rtlCol="0" anchor="t"/>
          <a:lstStyle/>
          <a:p>
            <a:pPr algn="ctr" defTabSz="914172">
              <a:lnSpc>
                <a:spcPts val="4665"/>
              </a:lnSpc>
            </a:pPr>
            <a:r>
              <a:rPr lang="en-US" sz="3599" b="1" dirty="0">
                <a:solidFill>
                  <a:srgbClr val="FFFFFF"/>
                </a:solidFill>
                <a:latin typeface="Lato" pitchFamily="34" charset="0"/>
                <a:ea typeface="Lato" pitchFamily="34" charset="-122"/>
                <a:cs typeface="Lato" pitchFamily="34" charset="-120"/>
              </a:rPr>
              <a:t>THANK YOU!</a:t>
            </a:r>
            <a:endParaRPr lang="en-US" dirty="0">
              <a:solidFill>
                <a:prstClr val="black"/>
              </a:solidFill>
              <a:latin typeface="Arial"/>
            </a:endParaRPr>
          </a:p>
        </p:txBody>
      </p:sp>
      <p:sp>
        <p:nvSpPr>
          <p:cNvPr id="17" name="Object 3">
            <a:extLst>
              <a:ext uri="{FF2B5EF4-FFF2-40B4-BE49-F238E27FC236}">
                <a16:creationId xmlns:a16="http://schemas.microsoft.com/office/drawing/2014/main" id="{EB69F16A-B36A-C91F-2D47-F1CD55EA7A06}"/>
              </a:ext>
            </a:extLst>
          </p:cNvPr>
          <p:cNvSpPr/>
          <p:nvPr/>
        </p:nvSpPr>
        <p:spPr>
          <a:xfrm>
            <a:off x="8158044" y="5740040"/>
            <a:ext cx="3604916" cy="838103"/>
          </a:xfrm>
          <a:prstGeom prst="rect">
            <a:avLst/>
          </a:prstGeom>
          <a:noFill/>
        </p:spPr>
        <p:txBody>
          <a:bodyPr wrap="square" lIns="0" tIns="0" rIns="0" bIns="0" rtlCol="0" anchor="t"/>
          <a:lstStyle/>
          <a:p>
            <a:pPr algn="r" defTabSz="914172">
              <a:lnSpc>
                <a:spcPts val="3628"/>
              </a:lnSpc>
            </a:pPr>
            <a:r>
              <a:rPr lang="en-US" sz="2800" b="1" dirty="0">
                <a:solidFill>
                  <a:srgbClr val="F75152"/>
                </a:solidFill>
                <a:latin typeface="Lato" pitchFamily="34" charset="0"/>
                <a:ea typeface="Lato" pitchFamily="34" charset="-122"/>
                <a:cs typeface="Lato" pitchFamily="34" charset="-120"/>
              </a:rPr>
              <a:t>MEMBERSHIP CONSULTATION</a:t>
            </a:r>
            <a:endParaRPr lang="en-US" sz="2800" dirty="0">
              <a:solidFill>
                <a:prstClr val="black"/>
              </a:solidFill>
              <a:latin typeface="Arial"/>
            </a:endParaRPr>
          </a:p>
        </p:txBody>
      </p:sp>
      <p:pic>
        <p:nvPicPr>
          <p:cNvPr id="21" name="Picture 20" descr="A qr code with blue squares&#10;&#10;Description automatically generated">
            <a:extLst>
              <a:ext uri="{FF2B5EF4-FFF2-40B4-BE49-F238E27FC236}">
                <a16:creationId xmlns:a16="http://schemas.microsoft.com/office/drawing/2014/main" id="{C3820064-B6B1-386B-B027-BF93B2709A00}"/>
              </a:ext>
            </a:extLst>
          </p:cNvPr>
          <p:cNvPicPr>
            <a:picLocks noChangeAspect="1"/>
          </p:cNvPicPr>
          <p:nvPr/>
        </p:nvPicPr>
        <p:blipFill>
          <a:blip r:embed="rId10"/>
          <a:stretch>
            <a:fillRect/>
          </a:stretch>
        </p:blipFill>
        <p:spPr>
          <a:xfrm>
            <a:off x="10303330" y="4216872"/>
            <a:ext cx="1427904" cy="1427904"/>
          </a:xfrm>
          <a:prstGeom prst="rect">
            <a:avLst/>
          </a:prstGeom>
        </p:spPr>
      </p:pic>
      <p:sp>
        <p:nvSpPr>
          <p:cNvPr id="7" name="TextBox 6">
            <a:extLst>
              <a:ext uri="{FF2B5EF4-FFF2-40B4-BE49-F238E27FC236}">
                <a16:creationId xmlns:a16="http://schemas.microsoft.com/office/drawing/2014/main" id="{3CCC35D9-B283-A5B4-15FB-A05D6871079D}"/>
              </a:ext>
            </a:extLst>
          </p:cNvPr>
          <p:cNvSpPr txBox="1"/>
          <p:nvPr/>
        </p:nvSpPr>
        <p:spPr>
          <a:xfrm>
            <a:off x="3846857" y="4443971"/>
            <a:ext cx="4617258" cy="1938992"/>
          </a:xfrm>
          <a:prstGeom prst="rect">
            <a:avLst/>
          </a:prstGeom>
          <a:noFill/>
        </p:spPr>
        <p:txBody>
          <a:bodyPr wrap="square" rtlCol="0">
            <a:spAutoFit/>
          </a:bodyPr>
          <a:lstStyle/>
          <a:p>
            <a:pPr algn="ctr" defTabSz="914217"/>
            <a:r>
              <a:rPr lang="en-US" sz="3000" b="1" dirty="0">
                <a:solidFill>
                  <a:prstClr val="black"/>
                </a:solidFill>
                <a:latin typeface="Arial"/>
              </a:rPr>
              <a:t>David Chandler</a:t>
            </a:r>
          </a:p>
          <a:p>
            <a:pPr algn="ctr" defTabSz="914217"/>
            <a:r>
              <a:rPr lang="en-US" sz="3000" i="1" dirty="0">
                <a:solidFill>
                  <a:prstClr val="black"/>
                </a:solidFill>
                <a:latin typeface="Arial"/>
                <a:hlinkClick r:id="rId11"/>
              </a:rPr>
              <a:t>Davidc@aahomecare.org</a:t>
            </a:r>
            <a:endParaRPr lang="en-US" sz="3000" i="1" dirty="0">
              <a:solidFill>
                <a:prstClr val="black"/>
              </a:solidFill>
              <a:latin typeface="Arial"/>
            </a:endParaRPr>
          </a:p>
          <a:p>
            <a:pPr algn="ctr" defTabSz="914217"/>
            <a:r>
              <a:rPr lang="en-US" sz="3000" i="1" dirty="0">
                <a:solidFill>
                  <a:prstClr val="black"/>
                </a:solidFill>
                <a:latin typeface="Arial"/>
              </a:rPr>
              <a:t>@DavidCHME</a:t>
            </a:r>
          </a:p>
          <a:p>
            <a:pPr algn="ctr" defTabSz="914217"/>
            <a:endParaRPr lang="en-US" sz="3000" i="1" dirty="0">
              <a:solidFill>
                <a:prstClr val="black"/>
              </a:solidFill>
              <a:latin typeface="Arial"/>
            </a:endParaRPr>
          </a:p>
        </p:txBody>
      </p:sp>
      <p:sp>
        <p:nvSpPr>
          <p:cNvPr id="16" name="Oval 15">
            <a:extLst>
              <a:ext uri="{FF2B5EF4-FFF2-40B4-BE49-F238E27FC236}">
                <a16:creationId xmlns:a16="http://schemas.microsoft.com/office/drawing/2014/main" id="{15797084-03DA-447F-19D1-54BE54A96218}"/>
              </a:ext>
            </a:extLst>
          </p:cNvPr>
          <p:cNvSpPr/>
          <p:nvPr/>
        </p:nvSpPr>
        <p:spPr>
          <a:xfrm>
            <a:off x="3501846" y="4020848"/>
            <a:ext cx="5157835" cy="2277408"/>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prstClr val="white"/>
              </a:solidFill>
              <a:latin typeface="Arial"/>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10.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14813</TotalTime>
  <Words>4743</Words>
  <Application>Microsoft Office PowerPoint</Application>
  <PresentationFormat>Widescreen</PresentationFormat>
  <Paragraphs>583</Paragraphs>
  <Slides>54</Slides>
  <Notes>47</Notes>
  <HiddenSlides>0</HiddenSlides>
  <MMClips>0</MMClips>
  <ScaleCrop>false</ScaleCrop>
  <HeadingPairs>
    <vt:vector size="4" baseType="variant">
      <vt:variant>
        <vt:lpstr>Theme</vt:lpstr>
      </vt:variant>
      <vt:variant>
        <vt:i4>3</vt:i4>
      </vt:variant>
      <vt:variant>
        <vt:lpstr>Slide Titles</vt:lpstr>
      </vt:variant>
      <vt:variant>
        <vt:i4>54</vt:i4>
      </vt:variant>
    </vt:vector>
  </HeadingPairs>
  <TitlesOfParts>
    <vt:vector size="57" baseType="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Contract Management: Storage &amp; Access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Contract Negotiation Resources Materials to Assist with Payer Engagement | AAHomecare https://www.aahomecare.org/payer-engagement-resources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Payer Relations and Managed Care: Updates and Trends</dc:title>
  <dc:creator>Craig Douglas</dc:creator>
  <cp:lastModifiedBy>DAVE C</cp:lastModifiedBy>
  <cp:revision>58</cp:revision>
  <dcterms:created xsi:type="dcterms:W3CDTF">2024-02-17T16:16:04Z</dcterms:created>
  <dcterms:modified xsi:type="dcterms:W3CDTF">2025-04-15T19:09:12Z</dcterms:modified>
</cp:coreProperties>
</file>